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0" r:id="rId2"/>
  </p:sldMasterIdLst>
  <p:notesMasterIdLst>
    <p:notesMasterId r:id="rId21"/>
  </p:notesMasterIdLst>
  <p:sldIdLst>
    <p:sldId id="256" r:id="rId3"/>
    <p:sldId id="257" r:id="rId4"/>
    <p:sldId id="258" r:id="rId5"/>
    <p:sldId id="259" r:id="rId6"/>
    <p:sldId id="260" r:id="rId7"/>
    <p:sldId id="261" r:id="rId8"/>
    <p:sldId id="262" r:id="rId9"/>
    <p:sldId id="265" r:id="rId10"/>
    <p:sldId id="266" r:id="rId11"/>
    <p:sldId id="267" r:id="rId12"/>
    <p:sldId id="271" r:id="rId13"/>
    <p:sldId id="272" r:id="rId14"/>
    <p:sldId id="263" r:id="rId15"/>
    <p:sldId id="275" r:id="rId16"/>
    <p:sldId id="276" r:id="rId17"/>
    <p:sldId id="264" r:id="rId18"/>
    <p:sldId id="274" r:id="rId19"/>
    <p:sldId id="273" r:id="rId2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D056D-6230-0900-52C3-03C98C1B53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6B6397-E297-5B04-1B43-E7AF350AA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0C7FD8-A63F-AE05-2278-FE9FCE5B39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062E51-FCA5-777C-95C9-5B85C850FBA2}"/>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480401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06CD6-1D8E-4C45-0720-25C1C84CC1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1A0D1D-298B-D260-A12C-2C0B36BF9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F01BF2-F394-68AD-B712-462AED8D4F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F8B1A4-EBBA-59C0-DF2F-09BB2C7AD94D}"/>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146695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1E48D-0701-9C67-7824-652B4045C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C5C3F9-2109-ED61-CFA2-1D42CB707F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AADAF0-2BA9-4273-BD68-FB5285A2C8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AB4B59-20E6-DB25-5988-1647C33A0700}"/>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52588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198B9-9156-D424-FC9A-1FC0240A08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97EE50-F6B0-142B-49DD-05E108F2DF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D74700-AE58-C49A-88B8-98D881FC7D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625C91-389F-01C6-A042-24B250B43584}"/>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260306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575"/>
            <a:ext cx="14630400" cy="8229600"/>
          </a:xfrm>
          <a:prstGeom prst="rect">
            <a:avLst/>
          </a:prstGeom>
          <a:solidFill>
            <a:srgbClr val="0A0A0A">
              <a:alpha val="75000"/>
            </a:srgbClr>
          </a:solidFill>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7012" y="270748"/>
            <a:ext cx="4920377" cy="7688104"/>
          </a:xfrm>
          <a:prstGeom prst="rect">
            <a:avLst/>
          </a:prstGeom>
        </p:spPr>
      </p:pic>
      <p:sp>
        <p:nvSpPr>
          <p:cNvPr id="6" name="Text 1"/>
          <p:cNvSpPr/>
          <p:nvPr/>
        </p:nvSpPr>
        <p:spPr>
          <a:xfrm>
            <a:off x="758309" y="1320046"/>
            <a:ext cx="7627382" cy="4917877"/>
          </a:xfrm>
          <a:prstGeom prst="rect">
            <a:avLst/>
          </a:prstGeom>
          <a:noFill/>
        </p:spPr>
        <p:txBody>
          <a:bodyPr wrap="square" rtlCol="0" anchor="t"/>
          <a:lstStyle/>
          <a:p>
            <a:pPr marL="0" indent="0">
              <a:lnSpc>
                <a:spcPts val="7745"/>
              </a:lnSpc>
              <a:buNone/>
            </a:pPr>
            <a:r>
              <a:rPr lang="en-US" sz="6195" dirty="0">
                <a:solidFill>
                  <a:srgbClr val="FAEBEB"/>
                </a:solidFill>
                <a:latin typeface="Dela Gothic One" pitchFamily="34" charset="0"/>
                <a:ea typeface="Dela Gothic One" pitchFamily="34" charset="-122"/>
                <a:cs typeface="Dela Gothic One" pitchFamily="34" charset="-120"/>
              </a:rPr>
              <a:t>Lung Cancer Detection: Machine Learning and Deep Learning Revolution</a:t>
            </a:r>
            <a:endParaRPr lang="en-US" sz="6195" dirty="0"/>
          </a:p>
        </p:txBody>
      </p:sp>
      <p:sp>
        <p:nvSpPr>
          <p:cNvPr id="7" name="Text 2"/>
          <p:cNvSpPr/>
          <p:nvPr/>
        </p:nvSpPr>
        <p:spPr>
          <a:xfrm>
            <a:off x="758309" y="6562844"/>
            <a:ext cx="7627382" cy="346710"/>
          </a:xfrm>
          <a:prstGeom prst="rect">
            <a:avLst/>
          </a:prstGeom>
          <a:noFill/>
        </p:spPr>
        <p:txBody>
          <a:bodyPr wrap="none" rtlCol="0" anchor="t"/>
          <a:lstStyle/>
          <a:p>
            <a:pPr marL="0" indent="0">
              <a:lnSpc>
                <a:spcPts val="2730"/>
              </a:lnSpc>
              <a:buNone/>
            </a:pPr>
            <a:r>
              <a:rPr lang="en-US" sz="1705" dirty="0">
                <a:solidFill>
                  <a:srgbClr val="FFE5E5"/>
                </a:solidFill>
                <a:latin typeface="DM Sans" pitchFamily="34" charset="0"/>
                <a:ea typeface="DM Sans" pitchFamily="34" charset="-122"/>
                <a:cs typeface="DM Sans" pitchFamily="34" charset="-120"/>
              </a:rPr>
              <a:t>Revolutionizing lung cancer detection.</a:t>
            </a:r>
            <a:endParaRPr lang="en-US" sz="170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sp>
        <p:nvSpPr>
          <p:cNvPr id="4" name="Text 1"/>
          <p:cNvSpPr/>
          <p:nvPr/>
        </p:nvSpPr>
        <p:spPr>
          <a:xfrm>
            <a:off x="772279" y="187285"/>
            <a:ext cx="13113782" cy="1425416"/>
          </a:xfrm>
          <a:prstGeom prst="rect">
            <a:avLst/>
          </a:prstGeom>
          <a:noFill/>
        </p:spPr>
        <p:txBody>
          <a:bodyPr wrap="square" rtlCol="0" anchor="t"/>
          <a:lstStyle/>
          <a:p>
            <a:pPr marL="0" indent="0">
              <a:lnSpc>
                <a:spcPts val="5610"/>
              </a:lnSpc>
              <a:buNone/>
            </a:pPr>
            <a:r>
              <a:rPr lang="en-US" sz="4490" dirty="0">
                <a:solidFill>
                  <a:srgbClr val="FAEBEB"/>
                </a:solidFill>
                <a:latin typeface="Dela Gothic One" pitchFamily="34" charset="0"/>
                <a:ea typeface="Dela Gothic One" pitchFamily="34" charset="-122"/>
                <a:cs typeface="Dela Gothic One" pitchFamily="34" charset="-120"/>
              </a:rPr>
              <a:t>Existing Systems</a:t>
            </a:r>
          </a:p>
          <a:p>
            <a:pPr marL="0" indent="0">
              <a:lnSpc>
                <a:spcPts val="5610"/>
              </a:lnSpc>
              <a:buNone/>
            </a:pPr>
            <a:endParaRPr lang="en-US" sz="1400" dirty="0">
              <a:solidFill>
                <a:schemeClr val="bg1"/>
              </a:solidFill>
              <a:latin typeface="Dela Gothic One" pitchFamily="34" charset="0"/>
              <a:cs typeface="Dela Gothic One" pitchFamily="34" charset="0"/>
            </a:endParaRPr>
          </a:p>
          <a:p>
            <a:pPr marL="0" indent="0">
              <a:lnSpc>
                <a:spcPts val="5610"/>
              </a:lnSpc>
              <a:buNone/>
            </a:pPr>
            <a:r>
              <a:rPr lang="en-US" sz="1600" dirty="0">
                <a:solidFill>
                  <a:schemeClr val="bg1"/>
                </a:solidFill>
                <a:latin typeface="Dela Gothic One" pitchFamily="34" charset="0"/>
                <a:cs typeface="Dela Gothic One" pitchFamily="34" charset="0"/>
              </a:rPr>
              <a:t>Lung Cancer Using CAD Approach</a:t>
            </a:r>
          </a:p>
          <a:p>
            <a:pPr marL="0" indent="0">
              <a:lnSpc>
                <a:spcPts val="5610"/>
              </a:lnSpc>
              <a:buNone/>
            </a:pPr>
            <a:r>
              <a:rPr lang="en-US" sz="1600" dirty="0">
                <a:solidFill>
                  <a:schemeClr val="bg1"/>
                </a:solidFill>
                <a:latin typeface="Dela Gothic One" pitchFamily="34" charset="0"/>
                <a:cs typeface="Dela Gothic One" pitchFamily="34" charset="0"/>
              </a:rPr>
              <a:t>Silva et al. [15] proposed a CAD approach, as described in their publication, which was based on the U-Net and ResNet-34 architectures. The method was applied to four different cross-cohort datasets. To evaluate the performance of their approach, the authors utilized the dice similarity coefficient (DSC). The DSC is a commonly used metric in medical image segmentation tasks and measures the overlap between the predicted and ground truth segmentations, with a value ranging from 0 to 1. According to the findings reported by Silva et al. [15], the CAD approach achieved a mean DSC value exceeding 0.93 across the four different cross-cohort datasets. This suggests that the method performed well in accurately segmenting and delineating structures of interest in the medical images. The method was reviewed by two radiation experts who identified certain limitations, particularly in the case of consolidation. However, the developed system achieved an accuracy of over 99.3% and an F-score of 99.2%. The study employed four performance metrics to evaluate the disease. Additionally, the system was evaluated using two DL tools on three datasets.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sp>
        <p:nvSpPr>
          <p:cNvPr id="4" name="Text 1"/>
          <p:cNvSpPr/>
          <p:nvPr/>
        </p:nvSpPr>
        <p:spPr>
          <a:xfrm>
            <a:off x="772279" y="187285"/>
            <a:ext cx="13113782" cy="1425416"/>
          </a:xfrm>
          <a:prstGeom prst="rect">
            <a:avLst/>
          </a:prstGeom>
          <a:noFill/>
        </p:spPr>
        <p:txBody>
          <a:bodyPr wrap="square" rtlCol="0" anchor="t"/>
          <a:lstStyle/>
          <a:p>
            <a:pPr marL="0" indent="0">
              <a:lnSpc>
                <a:spcPts val="5610"/>
              </a:lnSpc>
              <a:buNone/>
            </a:pPr>
            <a:r>
              <a:rPr lang="en-US" sz="4490" dirty="0">
                <a:solidFill>
                  <a:srgbClr val="FAEBEB"/>
                </a:solidFill>
                <a:latin typeface="Dela Gothic One" pitchFamily="34" charset="0"/>
                <a:ea typeface="Dela Gothic One" pitchFamily="34" charset="-122"/>
                <a:cs typeface="Dela Gothic One" pitchFamily="34" charset="-120"/>
              </a:rPr>
              <a:t>Picture With Client</a:t>
            </a:r>
            <a:endParaRPr lang="en-US" sz="1400" dirty="0">
              <a:solidFill>
                <a:schemeClr val="bg1"/>
              </a:solidFill>
              <a:latin typeface="Dela Gothic One" pitchFamily="34" charset="0"/>
              <a:cs typeface="Dela Gothic One" pitchFamily="34" charset="0"/>
            </a:endParaRPr>
          </a:p>
          <a:p>
            <a:pPr marL="0" indent="0">
              <a:lnSpc>
                <a:spcPts val="5610"/>
              </a:lnSpc>
              <a:buNone/>
            </a:pPr>
            <a:endParaRPr lang="en-US" sz="1600" dirty="0">
              <a:solidFill>
                <a:schemeClr val="bg1"/>
              </a:solidFill>
              <a:latin typeface="Dela Gothic One" pitchFamily="34" charset="0"/>
              <a:cs typeface="Dela Gothic One" pitchFamily="34" charset="0"/>
            </a:endParaRPr>
          </a:p>
        </p:txBody>
      </p:sp>
      <p:pic>
        <p:nvPicPr>
          <p:cNvPr id="6" name="Picture 5" descr="photo_6258116518684510066_y"/>
          <p:cNvPicPr>
            <a:picLocks noChangeAspect="1"/>
          </p:cNvPicPr>
          <p:nvPr/>
        </p:nvPicPr>
        <p:blipFill>
          <a:blip r:embed="rId4"/>
          <a:stretch>
            <a:fillRect/>
          </a:stretch>
        </p:blipFill>
        <p:spPr>
          <a:xfrm>
            <a:off x="523875" y="1102995"/>
            <a:ext cx="13582650" cy="71266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sp>
        <p:nvSpPr>
          <p:cNvPr id="4" name="Text 1"/>
          <p:cNvSpPr/>
          <p:nvPr/>
        </p:nvSpPr>
        <p:spPr>
          <a:xfrm>
            <a:off x="772279" y="187285"/>
            <a:ext cx="13113782" cy="1425416"/>
          </a:xfrm>
          <a:prstGeom prst="rect">
            <a:avLst/>
          </a:prstGeom>
          <a:noFill/>
        </p:spPr>
        <p:txBody>
          <a:bodyPr wrap="square" rtlCol="0" anchor="t"/>
          <a:lstStyle/>
          <a:p>
            <a:pPr marL="0" indent="0">
              <a:lnSpc>
                <a:spcPts val="5610"/>
              </a:lnSpc>
              <a:buNone/>
            </a:pPr>
            <a:r>
              <a:rPr lang="en-US" sz="4490" dirty="0">
                <a:solidFill>
                  <a:srgbClr val="FAEBEB"/>
                </a:solidFill>
                <a:latin typeface="Dela Gothic One" pitchFamily="34" charset="0"/>
                <a:ea typeface="Dela Gothic One" pitchFamily="34" charset="-122"/>
                <a:cs typeface="Dela Gothic One" pitchFamily="34" charset="-120"/>
              </a:rPr>
              <a:t>Picture With Client</a:t>
            </a:r>
            <a:endParaRPr lang="en-US" sz="1400" dirty="0">
              <a:solidFill>
                <a:schemeClr val="bg1"/>
              </a:solidFill>
              <a:latin typeface="Dela Gothic One" pitchFamily="34" charset="0"/>
              <a:cs typeface="Dela Gothic One" pitchFamily="34" charset="0"/>
            </a:endParaRPr>
          </a:p>
          <a:p>
            <a:pPr marL="0" indent="0">
              <a:lnSpc>
                <a:spcPts val="5610"/>
              </a:lnSpc>
              <a:buNone/>
            </a:pPr>
            <a:endParaRPr lang="en-US" sz="1600" dirty="0">
              <a:solidFill>
                <a:schemeClr val="bg1"/>
              </a:solidFill>
              <a:latin typeface="Dela Gothic One" pitchFamily="34" charset="0"/>
              <a:cs typeface="Dela Gothic One" pitchFamily="34" charset="0"/>
            </a:endParaRPr>
          </a:p>
        </p:txBody>
      </p:sp>
      <p:pic>
        <p:nvPicPr>
          <p:cNvPr id="7" name="Picture 6" descr="photo_6258116518684510067_y"/>
          <p:cNvPicPr>
            <a:picLocks noChangeAspect="1"/>
          </p:cNvPicPr>
          <p:nvPr/>
        </p:nvPicPr>
        <p:blipFill>
          <a:blip r:embed="rId4"/>
          <a:stretch>
            <a:fillRect/>
          </a:stretch>
        </p:blipFill>
        <p:spPr>
          <a:xfrm>
            <a:off x="8175625" y="724535"/>
            <a:ext cx="5420360" cy="7225030"/>
          </a:xfrm>
          <a:prstGeom prst="rect">
            <a:avLst/>
          </a:prstGeom>
        </p:spPr>
      </p:pic>
      <p:pic>
        <p:nvPicPr>
          <p:cNvPr id="8" name="Image 2" descr="preencoded.png"/>
          <p:cNvPicPr>
            <a:picLocks noChangeAspect="1"/>
          </p:cNvPicPr>
          <p:nvPr/>
        </p:nvPicPr>
        <p:blipFill>
          <a:blip r:embed="rId5"/>
          <a:stretch>
            <a:fillRect/>
          </a:stretch>
        </p:blipFill>
        <p:spPr>
          <a:xfrm>
            <a:off x="1647825" y="1050290"/>
            <a:ext cx="5193665" cy="68992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sp>
        <p:nvSpPr>
          <p:cNvPr id="4" name="Text 1"/>
          <p:cNvSpPr/>
          <p:nvPr/>
        </p:nvSpPr>
        <p:spPr>
          <a:xfrm>
            <a:off x="758309" y="881182"/>
            <a:ext cx="13113782" cy="1425416"/>
          </a:xfrm>
          <a:prstGeom prst="rect">
            <a:avLst/>
          </a:prstGeom>
          <a:noFill/>
        </p:spPr>
        <p:txBody>
          <a:bodyPr wrap="square" rtlCol="0" anchor="t"/>
          <a:lstStyle/>
          <a:p>
            <a:pPr marL="0" indent="0">
              <a:lnSpc>
                <a:spcPts val="5610"/>
              </a:lnSpc>
              <a:buNone/>
            </a:pPr>
            <a:r>
              <a:rPr lang="en-US" sz="4490" dirty="0">
                <a:solidFill>
                  <a:srgbClr val="FAEBEB"/>
                </a:solidFill>
                <a:latin typeface="Dela Gothic One" pitchFamily="34" charset="0"/>
                <a:ea typeface="Dela Gothic One" pitchFamily="34" charset="-122"/>
                <a:cs typeface="Dela Gothic One" pitchFamily="34" charset="-120"/>
              </a:rPr>
              <a:t>Data Foundation: Curated Lung Cancer Dataset</a:t>
            </a:r>
            <a:endParaRPr lang="en-US" sz="4490" dirty="0"/>
          </a:p>
        </p:txBody>
      </p:sp>
      <p:sp>
        <p:nvSpPr>
          <p:cNvPr id="5" name="Text 2"/>
          <p:cNvSpPr/>
          <p:nvPr/>
        </p:nvSpPr>
        <p:spPr>
          <a:xfrm>
            <a:off x="758309" y="2739866"/>
            <a:ext cx="13113782" cy="346710"/>
          </a:xfrm>
          <a:prstGeom prst="rect">
            <a:avLst/>
          </a:prstGeom>
          <a:noFill/>
        </p:spPr>
        <p:txBody>
          <a:bodyPr wrap="none" rtlCol="0" anchor="t"/>
          <a:lstStyle/>
          <a:p>
            <a:pPr marL="0" indent="0">
              <a:lnSpc>
                <a:spcPts val="2730"/>
              </a:lnSpc>
              <a:buNone/>
            </a:pPr>
            <a:r>
              <a:rPr lang="en-US" sz="1705" dirty="0">
                <a:solidFill>
                  <a:srgbClr val="FFE5E5"/>
                </a:solidFill>
                <a:latin typeface="DM Sans" pitchFamily="34" charset="0"/>
                <a:ea typeface="DM Sans" pitchFamily="34" charset="-122"/>
                <a:cs typeface="DM Sans" pitchFamily="34" charset="-120"/>
              </a:rPr>
              <a:t>A robust and comprehensive dataset is essential.</a:t>
            </a:r>
            <a:endParaRPr lang="en-US" sz="1705" dirty="0"/>
          </a:p>
        </p:txBody>
      </p:sp>
      <p:pic>
        <p:nvPicPr>
          <p:cNvPr id="6" name="Image 1" descr="preencoded.png"/>
          <p:cNvPicPr>
            <a:picLocks noChangeAspect="1"/>
          </p:cNvPicPr>
          <p:nvPr/>
        </p:nvPicPr>
        <p:blipFill>
          <a:blip r:embed="rId4"/>
          <a:stretch>
            <a:fillRect/>
          </a:stretch>
        </p:blipFill>
        <p:spPr>
          <a:xfrm>
            <a:off x="758309" y="3330297"/>
            <a:ext cx="4154567" cy="2567702"/>
          </a:xfrm>
          <a:prstGeom prst="rect">
            <a:avLst/>
          </a:prstGeom>
        </p:spPr>
      </p:pic>
      <p:sp>
        <p:nvSpPr>
          <p:cNvPr id="7" name="Text 3"/>
          <p:cNvSpPr/>
          <p:nvPr/>
        </p:nvSpPr>
        <p:spPr>
          <a:xfrm>
            <a:off x="758309" y="6168747"/>
            <a:ext cx="2850713" cy="356235"/>
          </a:xfrm>
          <a:prstGeom prst="rect">
            <a:avLst/>
          </a:prstGeom>
          <a:noFill/>
        </p:spPr>
        <p:txBody>
          <a:bodyPr wrap="none" rtlCol="0" anchor="t"/>
          <a:lstStyle/>
          <a:p>
            <a:pPr marL="0" indent="0" algn="l">
              <a:lnSpc>
                <a:spcPts val="2805"/>
              </a:lnSpc>
              <a:buNone/>
            </a:pPr>
            <a:r>
              <a:rPr lang="en-US" sz="2245" dirty="0">
                <a:solidFill>
                  <a:srgbClr val="FFE5E5"/>
                </a:solidFill>
                <a:latin typeface="Dela Gothic One" pitchFamily="34" charset="0"/>
                <a:ea typeface="Dela Gothic One" pitchFamily="34" charset="-122"/>
                <a:cs typeface="Dela Gothic One" pitchFamily="34" charset="-120"/>
              </a:rPr>
              <a:t>Imaging Data</a:t>
            </a:r>
            <a:endParaRPr lang="en-US" sz="2245" dirty="0"/>
          </a:p>
        </p:txBody>
      </p:sp>
      <p:sp>
        <p:nvSpPr>
          <p:cNvPr id="8" name="Text 4"/>
          <p:cNvSpPr/>
          <p:nvPr/>
        </p:nvSpPr>
        <p:spPr>
          <a:xfrm>
            <a:off x="758309" y="6654879"/>
            <a:ext cx="4154567" cy="693420"/>
          </a:xfrm>
          <a:prstGeom prst="rect">
            <a:avLst/>
          </a:prstGeom>
          <a:noFill/>
        </p:spPr>
        <p:txBody>
          <a:bodyPr wrap="square" rtlCol="0" anchor="t"/>
          <a:lstStyle/>
          <a:p>
            <a:pPr marL="0" indent="0" algn="l">
              <a:lnSpc>
                <a:spcPts val="2730"/>
              </a:lnSpc>
              <a:buNone/>
            </a:pPr>
            <a:r>
              <a:rPr lang="en-US" sz="1705" dirty="0">
                <a:solidFill>
                  <a:srgbClr val="FFE5E5"/>
                </a:solidFill>
                <a:latin typeface="DM Sans" pitchFamily="34" charset="0"/>
                <a:ea typeface="DM Sans" pitchFamily="34" charset="-122"/>
                <a:cs typeface="DM Sans" pitchFamily="34" charset="-120"/>
              </a:rPr>
              <a:t>CT scans, X-rays, and other relevant images.</a:t>
            </a:r>
            <a:endParaRPr lang="en-US" sz="1705" dirty="0"/>
          </a:p>
        </p:txBody>
      </p:sp>
      <p:pic>
        <p:nvPicPr>
          <p:cNvPr id="9" name="Image 2" descr="preencoded.png"/>
          <p:cNvPicPr>
            <a:picLocks noChangeAspect="1"/>
          </p:cNvPicPr>
          <p:nvPr/>
        </p:nvPicPr>
        <p:blipFill>
          <a:blip r:embed="rId5"/>
          <a:stretch>
            <a:fillRect/>
          </a:stretch>
        </p:blipFill>
        <p:spPr>
          <a:xfrm>
            <a:off x="5237798" y="3330297"/>
            <a:ext cx="4154686" cy="2567702"/>
          </a:xfrm>
          <a:prstGeom prst="rect">
            <a:avLst/>
          </a:prstGeom>
        </p:spPr>
      </p:pic>
      <p:sp>
        <p:nvSpPr>
          <p:cNvPr id="10" name="Text 5"/>
          <p:cNvSpPr/>
          <p:nvPr/>
        </p:nvSpPr>
        <p:spPr>
          <a:xfrm>
            <a:off x="5237798" y="6168747"/>
            <a:ext cx="2850713" cy="356235"/>
          </a:xfrm>
          <a:prstGeom prst="rect">
            <a:avLst/>
          </a:prstGeom>
          <a:noFill/>
        </p:spPr>
        <p:txBody>
          <a:bodyPr wrap="none" rtlCol="0" anchor="t"/>
          <a:lstStyle/>
          <a:p>
            <a:pPr marL="0" indent="0" algn="l">
              <a:lnSpc>
                <a:spcPts val="2805"/>
              </a:lnSpc>
              <a:buNone/>
            </a:pPr>
            <a:r>
              <a:rPr lang="en-US" sz="2245" dirty="0">
                <a:solidFill>
                  <a:srgbClr val="FFE5E5"/>
                </a:solidFill>
                <a:latin typeface="Dela Gothic One" pitchFamily="34" charset="0"/>
                <a:ea typeface="Dela Gothic One" pitchFamily="34" charset="-122"/>
                <a:cs typeface="Dela Gothic One" pitchFamily="34" charset="-120"/>
              </a:rPr>
              <a:t>Patient Data</a:t>
            </a:r>
            <a:endParaRPr lang="en-US" sz="2245" dirty="0"/>
          </a:p>
        </p:txBody>
      </p:sp>
      <p:sp>
        <p:nvSpPr>
          <p:cNvPr id="11" name="Text 6"/>
          <p:cNvSpPr/>
          <p:nvPr/>
        </p:nvSpPr>
        <p:spPr>
          <a:xfrm>
            <a:off x="5237798" y="6654879"/>
            <a:ext cx="4154686" cy="693420"/>
          </a:xfrm>
          <a:prstGeom prst="rect">
            <a:avLst/>
          </a:prstGeom>
          <a:noFill/>
        </p:spPr>
        <p:txBody>
          <a:bodyPr wrap="square" rtlCol="0" anchor="t"/>
          <a:lstStyle/>
          <a:p>
            <a:pPr marL="0" indent="0" algn="l">
              <a:lnSpc>
                <a:spcPts val="2730"/>
              </a:lnSpc>
              <a:buNone/>
            </a:pPr>
            <a:r>
              <a:rPr lang="en-US" sz="1705" dirty="0">
                <a:solidFill>
                  <a:srgbClr val="FFE5E5"/>
                </a:solidFill>
                <a:latin typeface="DM Sans" pitchFamily="34" charset="0"/>
                <a:ea typeface="DM Sans" pitchFamily="34" charset="-122"/>
                <a:cs typeface="DM Sans" pitchFamily="34" charset="-120"/>
              </a:rPr>
              <a:t>Demographic information, medical history, and clinical data.</a:t>
            </a:r>
            <a:endParaRPr lang="en-US" sz="1705" dirty="0"/>
          </a:p>
        </p:txBody>
      </p:sp>
      <p:pic>
        <p:nvPicPr>
          <p:cNvPr id="12" name="Image 3" descr="preencoded.png"/>
          <p:cNvPicPr>
            <a:picLocks noChangeAspect="1"/>
          </p:cNvPicPr>
          <p:nvPr/>
        </p:nvPicPr>
        <p:blipFill>
          <a:blip r:embed="rId6"/>
          <a:stretch>
            <a:fillRect/>
          </a:stretch>
        </p:blipFill>
        <p:spPr>
          <a:xfrm>
            <a:off x="9717405" y="3330297"/>
            <a:ext cx="4154567" cy="2567702"/>
          </a:xfrm>
          <a:prstGeom prst="rect">
            <a:avLst/>
          </a:prstGeom>
        </p:spPr>
      </p:pic>
      <p:sp>
        <p:nvSpPr>
          <p:cNvPr id="13" name="Text 7"/>
          <p:cNvSpPr/>
          <p:nvPr/>
        </p:nvSpPr>
        <p:spPr>
          <a:xfrm>
            <a:off x="9717405" y="6168747"/>
            <a:ext cx="2850713" cy="356235"/>
          </a:xfrm>
          <a:prstGeom prst="rect">
            <a:avLst/>
          </a:prstGeom>
          <a:noFill/>
        </p:spPr>
        <p:txBody>
          <a:bodyPr wrap="none" rtlCol="0" anchor="t"/>
          <a:lstStyle/>
          <a:p>
            <a:pPr marL="0" indent="0" algn="l">
              <a:lnSpc>
                <a:spcPts val="2805"/>
              </a:lnSpc>
              <a:buNone/>
            </a:pPr>
            <a:r>
              <a:rPr lang="en-US" sz="2245" dirty="0">
                <a:solidFill>
                  <a:srgbClr val="FFE5E5"/>
                </a:solidFill>
                <a:latin typeface="Dela Gothic One" pitchFamily="34" charset="0"/>
                <a:ea typeface="Dela Gothic One" pitchFamily="34" charset="-122"/>
                <a:cs typeface="Dela Gothic One" pitchFamily="34" charset="-120"/>
              </a:rPr>
              <a:t>Biomarker Data</a:t>
            </a:r>
            <a:endParaRPr lang="en-US" sz="2245" dirty="0"/>
          </a:p>
        </p:txBody>
      </p:sp>
      <p:sp>
        <p:nvSpPr>
          <p:cNvPr id="14" name="Text 8"/>
          <p:cNvSpPr/>
          <p:nvPr/>
        </p:nvSpPr>
        <p:spPr>
          <a:xfrm>
            <a:off x="9717405" y="6654879"/>
            <a:ext cx="4154567" cy="693420"/>
          </a:xfrm>
          <a:prstGeom prst="rect">
            <a:avLst/>
          </a:prstGeom>
          <a:noFill/>
        </p:spPr>
        <p:txBody>
          <a:bodyPr wrap="square" rtlCol="0" anchor="t"/>
          <a:lstStyle/>
          <a:p>
            <a:pPr marL="0" indent="0" algn="l">
              <a:lnSpc>
                <a:spcPts val="2730"/>
              </a:lnSpc>
              <a:buNone/>
            </a:pPr>
            <a:r>
              <a:rPr lang="en-US" sz="1705" dirty="0">
                <a:solidFill>
                  <a:srgbClr val="FFE5E5"/>
                </a:solidFill>
                <a:latin typeface="DM Sans" pitchFamily="34" charset="0"/>
                <a:ea typeface="DM Sans" pitchFamily="34" charset="-122"/>
                <a:cs typeface="DM Sans" pitchFamily="34" charset="-120"/>
              </a:rPr>
              <a:t>Genetic markers, blood tests, and other biomarkers.</a:t>
            </a:r>
            <a:endParaRPr lang="en-US" sz="170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E9AE7-0AE7-3AF2-8FE6-A271E8330E4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1620596-81D7-3DC2-47F7-29B79AD123E4}"/>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DEF1BB3C-C001-33FF-D6F0-789ADD6D0438}"/>
              </a:ext>
            </a:extLst>
          </p:cNvPr>
          <p:cNvSpPr/>
          <p:nvPr/>
        </p:nvSpPr>
        <p:spPr>
          <a:xfrm>
            <a:off x="0" y="11575"/>
            <a:ext cx="14630400" cy="8229600"/>
          </a:xfrm>
          <a:prstGeom prst="rect">
            <a:avLst/>
          </a:prstGeom>
          <a:solidFill>
            <a:srgbClr val="0A0A0A">
              <a:alpha val="75000"/>
            </a:srgbClr>
          </a:solidFill>
        </p:spPr>
      </p:sp>
      <p:sp>
        <p:nvSpPr>
          <p:cNvPr id="4" name="Text 1">
            <a:extLst>
              <a:ext uri="{FF2B5EF4-FFF2-40B4-BE49-F238E27FC236}">
                <a16:creationId xmlns:a16="http://schemas.microsoft.com/office/drawing/2014/main" id="{739AB660-1210-B3AD-1481-483AC2F5519A}"/>
              </a:ext>
            </a:extLst>
          </p:cNvPr>
          <p:cNvSpPr/>
          <p:nvPr/>
        </p:nvSpPr>
        <p:spPr>
          <a:xfrm>
            <a:off x="758309" y="881182"/>
            <a:ext cx="13113782" cy="1425416"/>
          </a:xfrm>
          <a:prstGeom prst="rect">
            <a:avLst/>
          </a:prstGeom>
          <a:noFill/>
        </p:spPr>
        <p:txBody>
          <a:bodyPr wrap="square" rtlCol="0" anchor="t"/>
          <a:lstStyle/>
          <a:p>
            <a:pPr marL="0" indent="0">
              <a:lnSpc>
                <a:spcPts val="5610"/>
              </a:lnSpc>
              <a:buNone/>
            </a:pPr>
            <a:r>
              <a:rPr lang="en-US" sz="4490" dirty="0">
                <a:solidFill>
                  <a:srgbClr val="FAEBEB"/>
                </a:solidFill>
                <a:latin typeface="Dela Gothic One" pitchFamily="34" charset="0"/>
                <a:ea typeface="Dela Gothic One" pitchFamily="34" charset="-122"/>
                <a:cs typeface="Dela Gothic One" pitchFamily="34" charset="-120"/>
              </a:rPr>
              <a:t>Confusion Matrix</a:t>
            </a:r>
            <a:endParaRPr lang="en-US" sz="4490" dirty="0"/>
          </a:p>
        </p:txBody>
      </p:sp>
      <p:sp>
        <p:nvSpPr>
          <p:cNvPr id="15" name="AutoShape 2">
            <a:extLst>
              <a:ext uri="{FF2B5EF4-FFF2-40B4-BE49-F238E27FC236}">
                <a16:creationId xmlns:a16="http://schemas.microsoft.com/office/drawing/2014/main" id="{92345881-7A8A-1626-7090-6BA17AA7481F}"/>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6" name="Picture 15">
            <a:extLst>
              <a:ext uri="{FF2B5EF4-FFF2-40B4-BE49-F238E27FC236}">
                <a16:creationId xmlns:a16="http://schemas.microsoft.com/office/drawing/2014/main" id="{9DE9D9F1-E17A-D6D9-A7A3-78D82A82BE8D}"/>
              </a:ext>
            </a:extLst>
          </p:cNvPr>
          <p:cNvPicPr>
            <a:picLocks noChangeAspect="1"/>
          </p:cNvPicPr>
          <p:nvPr/>
        </p:nvPicPr>
        <p:blipFill>
          <a:blip r:embed="rId4"/>
          <a:stretch>
            <a:fillRect/>
          </a:stretch>
        </p:blipFill>
        <p:spPr>
          <a:xfrm>
            <a:off x="3374020" y="2149816"/>
            <a:ext cx="6400800" cy="5457825"/>
          </a:xfrm>
          <a:prstGeom prst="rect">
            <a:avLst/>
          </a:prstGeom>
        </p:spPr>
      </p:pic>
    </p:spTree>
    <p:extLst>
      <p:ext uri="{BB962C8B-B14F-4D97-AF65-F5344CB8AC3E}">
        <p14:creationId xmlns:p14="http://schemas.microsoft.com/office/powerpoint/2010/main" val="1163728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BD1F9-6636-0B91-C7F1-3DB1605B354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A78C8CA-82F7-646E-7F2A-2245855287D1}"/>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C32F21FB-5045-43AB-7D6F-66B3C817928D}"/>
              </a:ext>
            </a:extLst>
          </p:cNvPr>
          <p:cNvSpPr/>
          <p:nvPr/>
        </p:nvSpPr>
        <p:spPr>
          <a:xfrm>
            <a:off x="0" y="11575"/>
            <a:ext cx="14630400" cy="8229600"/>
          </a:xfrm>
          <a:prstGeom prst="rect">
            <a:avLst/>
          </a:prstGeom>
          <a:solidFill>
            <a:srgbClr val="0A0A0A">
              <a:alpha val="75000"/>
            </a:srgbClr>
          </a:solidFill>
        </p:spPr>
      </p:sp>
      <p:sp>
        <p:nvSpPr>
          <p:cNvPr id="4" name="Text 1">
            <a:extLst>
              <a:ext uri="{FF2B5EF4-FFF2-40B4-BE49-F238E27FC236}">
                <a16:creationId xmlns:a16="http://schemas.microsoft.com/office/drawing/2014/main" id="{EE8A510E-B217-4210-4133-B3BA771C9E4A}"/>
              </a:ext>
            </a:extLst>
          </p:cNvPr>
          <p:cNvSpPr/>
          <p:nvPr/>
        </p:nvSpPr>
        <p:spPr>
          <a:xfrm>
            <a:off x="758309" y="881182"/>
            <a:ext cx="13113782" cy="1425416"/>
          </a:xfrm>
          <a:prstGeom prst="rect">
            <a:avLst/>
          </a:prstGeom>
          <a:noFill/>
        </p:spPr>
        <p:txBody>
          <a:bodyPr wrap="square" rtlCol="0" anchor="t"/>
          <a:lstStyle/>
          <a:p>
            <a:pPr marL="0" indent="0">
              <a:lnSpc>
                <a:spcPts val="5610"/>
              </a:lnSpc>
              <a:buNone/>
            </a:pPr>
            <a:r>
              <a:rPr lang="en-US" sz="4490" dirty="0">
                <a:solidFill>
                  <a:srgbClr val="FAEBEB"/>
                </a:solidFill>
                <a:latin typeface="Dela Gothic One" pitchFamily="34" charset="0"/>
                <a:ea typeface="Dela Gothic One" pitchFamily="34" charset="-122"/>
                <a:cs typeface="Dela Gothic One" pitchFamily="34" charset="-120"/>
              </a:rPr>
              <a:t>Flow Chart for Proposed System</a:t>
            </a:r>
            <a:endParaRPr lang="en-US" sz="4490" dirty="0"/>
          </a:p>
        </p:txBody>
      </p:sp>
      <p:pic>
        <p:nvPicPr>
          <p:cNvPr id="6" name="Picture 5">
            <a:extLst>
              <a:ext uri="{FF2B5EF4-FFF2-40B4-BE49-F238E27FC236}">
                <a16:creationId xmlns:a16="http://schemas.microsoft.com/office/drawing/2014/main" id="{7FE62162-A639-9C4E-1171-D7AA57E911DD}"/>
              </a:ext>
            </a:extLst>
          </p:cNvPr>
          <p:cNvPicPr>
            <a:picLocks noChangeAspect="1"/>
          </p:cNvPicPr>
          <p:nvPr/>
        </p:nvPicPr>
        <p:blipFill>
          <a:blip r:embed="rId4"/>
          <a:stretch>
            <a:fillRect/>
          </a:stretch>
        </p:blipFill>
        <p:spPr>
          <a:xfrm>
            <a:off x="4571999" y="1985095"/>
            <a:ext cx="4896091" cy="5688920"/>
          </a:xfrm>
          <a:prstGeom prst="rect">
            <a:avLst/>
          </a:prstGeom>
        </p:spPr>
      </p:pic>
    </p:spTree>
    <p:extLst>
      <p:ext uri="{BB962C8B-B14F-4D97-AF65-F5344CB8AC3E}">
        <p14:creationId xmlns:p14="http://schemas.microsoft.com/office/powerpoint/2010/main" val="3290794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0945" y="50244"/>
            <a:ext cx="14630400" cy="8229600"/>
          </a:xfrm>
          <a:prstGeom prst="rect">
            <a:avLst/>
          </a:prstGeom>
          <a:solidFill>
            <a:srgbClr val="0A0A0A">
              <a:alpha val="75000"/>
            </a:srgbClr>
          </a:solidFill>
        </p:spPr>
      </p:sp>
      <p:sp>
        <p:nvSpPr>
          <p:cNvPr id="4" name="Text 1"/>
          <p:cNvSpPr/>
          <p:nvPr/>
        </p:nvSpPr>
        <p:spPr>
          <a:xfrm>
            <a:off x="456973" y="500365"/>
            <a:ext cx="8311158" cy="712708"/>
          </a:xfrm>
          <a:prstGeom prst="rect">
            <a:avLst/>
          </a:prstGeom>
          <a:noFill/>
        </p:spPr>
        <p:txBody>
          <a:bodyPr wrap="none" rtlCol="0" anchor="t"/>
          <a:lstStyle/>
          <a:p>
            <a:pPr marL="0" indent="0">
              <a:lnSpc>
                <a:spcPts val="5610"/>
              </a:lnSpc>
              <a:buNone/>
            </a:pPr>
            <a:r>
              <a:rPr lang="en-US" sz="5000" dirty="0">
                <a:solidFill>
                  <a:srgbClr val="740B0A"/>
                </a:solidFill>
                <a:latin typeface="Dela Gothic One" pitchFamily="34" charset="0"/>
                <a:ea typeface="Dela Gothic One" pitchFamily="34" charset="-122"/>
              </a:rPr>
              <a:t>RESULTS</a:t>
            </a:r>
            <a:endParaRPr lang="en-US" sz="5000" dirty="0"/>
          </a:p>
        </p:txBody>
      </p:sp>
      <p:sp>
        <p:nvSpPr>
          <p:cNvPr id="5" name="Text 2"/>
          <p:cNvSpPr/>
          <p:nvPr/>
        </p:nvSpPr>
        <p:spPr>
          <a:xfrm>
            <a:off x="758309" y="3574613"/>
            <a:ext cx="13113782" cy="346710"/>
          </a:xfrm>
          <a:prstGeom prst="rect">
            <a:avLst/>
          </a:prstGeom>
          <a:noFill/>
        </p:spPr>
        <p:txBody>
          <a:bodyPr wrap="none" rtlCol="0" anchor="t"/>
          <a:lstStyle/>
          <a:p>
            <a:pPr marL="0" indent="0">
              <a:lnSpc>
                <a:spcPts val="2730"/>
              </a:lnSpc>
              <a:buNone/>
            </a:pPr>
            <a:endParaRPr lang="en-US" sz="1705" dirty="0"/>
          </a:p>
        </p:txBody>
      </p:sp>
      <p:sp>
        <p:nvSpPr>
          <p:cNvPr id="6" name="Text 3"/>
          <p:cNvSpPr/>
          <p:nvPr/>
        </p:nvSpPr>
        <p:spPr>
          <a:xfrm>
            <a:off x="758309" y="4165044"/>
            <a:ext cx="13113782" cy="346710"/>
          </a:xfrm>
          <a:prstGeom prst="rect">
            <a:avLst/>
          </a:prstGeom>
          <a:noFill/>
        </p:spPr>
        <p:txBody>
          <a:bodyPr wrap="none" rtlCol="0" anchor="t"/>
          <a:lstStyle/>
          <a:p>
            <a:pPr marL="0" indent="0">
              <a:lnSpc>
                <a:spcPts val="2730"/>
              </a:lnSpc>
              <a:buNone/>
            </a:pPr>
            <a:endParaRPr lang="en-US" sz="1705" dirty="0"/>
          </a:p>
        </p:txBody>
      </p:sp>
      <p:sp>
        <p:nvSpPr>
          <p:cNvPr id="7" name="Text 4"/>
          <p:cNvSpPr/>
          <p:nvPr/>
        </p:nvSpPr>
        <p:spPr>
          <a:xfrm>
            <a:off x="758309" y="4755475"/>
            <a:ext cx="13113782" cy="346710"/>
          </a:xfrm>
          <a:prstGeom prst="rect">
            <a:avLst/>
          </a:prstGeom>
          <a:noFill/>
        </p:spPr>
        <p:txBody>
          <a:bodyPr wrap="none" rtlCol="0" anchor="t"/>
          <a:lstStyle/>
          <a:p>
            <a:pPr marL="0" indent="0">
              <a:lnSpc>
                <a:spcPts val="2730"/>
              </a:lnSpc>
              <a:buNone/>
            </a:pPr>
            <a:endParaRPr lang="en-US" sz="1705" dirty="0"/>
          </a:p>
        </p:txBody>
      </p:sp>
      <p:sp>
        <p:nvSpPr>
          <p:cNvPr id="8" name="Text 5"/>
          <p:cNvSpPr/>
          <p:nvPr/>
        </p:nvSpPr>
        <p:spPr>
          <a:xfrm>
            <a:off x="758309" y="5345906"/>
            <a:ext cx="13113782" cy="346710"/>
          </a:xfrm>
          <a:prstGeom prst="rect">
            <a:avLst/>
          </a:prstGeom>
          <a:noFill/>
        </p:spPr>
        <p:txBody>
          <a:bodyPr wrap="none" rtlCol="0" anchor="t"/>
          <a:lstStyle/>
          <a:p>
            <a:pPr marL="0" indent="0">
              <a:lnSpc>
                <a:spcPts val="2730"/>
              </a:lnSpc>
              <a:buNone/>
            </a:pPr>
            <a:endParaRPr lang="en-US" sz="1705" dirty="0"/>
          </a:p>
        </p:txBody>
      </p:sp>
      <p:sp>
        <p:nvSpPr>
          <p:cNvPr id="11" name="AutoShape 4">
            <a:extLst>
              <a:ext uri="{FF2B5EF4-FFF2-40B4-BE49-F238E27FC236}">
                <a16:creationId xmlns:a16="http://schemas.microsoft.com/office/drawing/2014/main" id="{9A2458A8-837C-57D6-34BC-D4A726458A10}"/>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4" name="Picture 13">
            <a:extLst>
              <a:ext uri="{FF2B5EF4-FFF2-40B4-BE49-F238E27FC236}">
                <a16:creationId xmlns:a16="http://schemas.microsoft.com/office/drawing/2014/main" id="{B773FFF3-2103-863F-9391-827F7047DC04}"/>
              </a:ext>
            </a:extLst>
          </p:cNvPr>
          <p:cNvPicPr>
            <a:picLocks noChangeAspect="1"/>
          </p:cNvPicPr>
          <p:nvPr/>
        </p:nvPicPr>
        <p:blipFill>
          <a:blip r:embed="rId4"/>
          <a:stretch>
            <a:fillRect/>
          </a:stretch>
        </p:blipFill>
        <p:spPr>
          <a:xfrm>
            <a:off x="4171950" y="4714398"/>
            <a:ext cx="5981700" cy="3422571"/>
          </a:xfrm>
          <a:prstGeom prst="rect">
            <a:avLst/>
          </a:prstGeom>
        </p:spPr>
      </p:pic>
      <p:pic>
        <p:nvPicPr>
          <p:cNvPr id="16" name="Picture 15">
            <a:extLst>
              <a:ext uri="{FF2B5EF4-FFF2-40B4-BE49-F238E27FC236}">
                <a16:creationId xmlns:a16="http://schemas.microsoft.com/office/drawing/2014/main" id="{E7257BFA-6BE7-2677-F255-4423A12F9FCB}"/>
              </a:ext>
            </a:extLst>
          </p:cNvPr>
          <p:cNvPicPr>
            <a:picLocks noChangeAspect="1"/>
          </p:cNvPicPr>
          <p:nvPr/>
        </p:nvPicPr>
        <p:blipFill>
          <a:blip r:embed="rId5"/>
          <a:stretch>
            <a:fillRect/>
          </a:stretch>
        </p:blipFill>
        <p:spPr>
          <a:xfrm>
            <a:off x="262966" y="1606709"/>
            <a:ext cx="6553798" cy="2818035"/>
          </a:xfrm>
          <a:prstGeom prst="rect">
            <a:avLst/>
          </a:prstGeom>
        </p:spPr>
      </p:pic>
      <p:pic>
        <p:nvPicPr>
          <p:cNvPr id="18" name="Picture 17">
            <a:extLst>
              <a:ext uri="{FF2B5EF4-FFF2-40B4-BE49-F238E27FC236}">
                <a16:creationId xmlns:a16="http://schemas.microsoft.com/office/drawing/2014/main" id="{8C43CFDC-A681-DCB6-96EE-B5CCD2819736}"/>
              </a:ext>
            </a:extLst>
          </p:cNvPr>
          <p:cNvPicPr>
            <a:picLocks noChangeAspect="1"/>
          </p:cNvPicPr>
          <p:nvPr/>
        </p:nvPicPr>
        <p:blipFill>
          <a:blip r:embed="rId6"/>
          <a:stretch>
            <a:fillRect/>
          </a:stretch>
        </p:blipFill>
        <p:spPr>
          <a:xfrm>
            <a:off x="7813636" y="1617384"/>
            <a:ext cx="6250953" cy="279668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67220-7F3B-FD1D-254F-B5220EE80CA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6A4792B-391A-974D-C480-8772AB292514}"/>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FC52FDE0-8035-5AFF-5B74-B7F3EAC024C7}"/>
              </a:ext>
            </a:extLst>
          </p:cNvPr>
          <p:cNvSpPr/>
          <p:nvPr/>
        </p:nvSpPr>
        <p:spPr>
          <a:xfrm>
            <a:off x="30945" y="50244"/>
            <a:ext cx="14630400" cy="8229600"/>
          </a:xfrm>
          <a:prstGeom prst="rect">
            <a:avLst/>
          </a:prstGeom>
          <a:solidFill>
            <a:srgbClr val="0A0A0A">
              <a:alpha val="75000"/>
            </a:srgbClr>
          </a:solidFill>
        </p:spPr>
      </p:sp>
      <p:sp>
        <p:nvSpPr>
          <p:cNvPr id="4" name="Text 1">
            <a:extLst>
              <a:ext uri="{FF2B5EF4-FFF2-40B4-BE49-F238E27FC236}">
                <a16:creationId xmlns:a16="http://schemas.microsoft.com/office/drawing/2014/main" id="{256EE5AA-5E47-9194-61C0-CB09525649AA}"/>
              </a:ext>
            </a:extLst>
          </p:cNvPr>
          <p:cNvSpPr/>
          <p:nvPr/>
        </p:nvSpPr>
        <p:spPr>
          <a:xfrm>
            <a:off x="456972" y="500365"/>
            <a:ext cx="12822609" cy="5910826"/>
          </a:xfrm>
          <a:prstGeom prst="rect">
            <a:avLst/>
          </a:prstGeom>
          <a:noFill/>
        </p:spPr>
        <p:txBody>
          <a:bodyPr wrap="none" rtlCol="0" anchor="t"/>
          <a:lstStyle/>
          <a:p>
            <a:pPr marL="0" indent="0">
              <a:lnSpc>
                <a:spcPts val="5610"/>
              </a:lnSpc>
              <a:buNone/>
            </a:pPr>
            <a:r>
              <a:rPr lang="en-US" sz="1700" dirty="0">
                <a:solidFill>
                  <a:schemeClr val="bg1"/>
                </a:solidFill>
              </a:rPr>
              <a:t>CONFERENCE:</a:t>
            </a:r>
          </a:p>
        </p:txBody>
      </p:sp>
      <p:sp>
        <p:nvSpPr>
          <p:cNvPr id="5" name="Text 2">
            <a:extLst>
              <a:ext uri="{FF2B5EF4-FFF2-40B4-BE49-F238E27FC236}">
                <a16:creationId xmlns:a16="http://schemas.microsoft.com/office/drawing/2014/main" id="{CE51FCB1-048E-1AAD-A16E-178C415AEA57}"/>
              </a:ext>
            </a:extLst>
          </p:cNvPr>
          <p:cNvSpPr/>
          <p:nvPr/>
        </p:nvSpPr>
        <p:spPr>
          <a:xfrm>
            <a:off x="758309" y="3574613"/>
            <a:ext cx="13113782" cy="346710"/>
          </a:xfrm>
          <a:prstGeom prst="rect">
            <a:avLst/>
          </a:prstGeom>
          <a:noFill/>
        </p:spPr>
        <p:txBody>
          <a:bodyPr wrap="none" rtlCol="0" anchor="t"/>
          <a:lstStyle/>
          <a:p>
            <a:pPr marL="0" indent="0">
              <a:lnSpc>
                <a:spcPts val="2730"/>
              </a:lnSpc>
              <a:buNone/>
            </a:pPr>
            <a:endParaRPr lang="en-US" sz="1700" dirty="0"/>
          </a:p>
        </p:txBody>
      </p:sp>
      <p:sp>
        <p:nvSpPr>
          <p:cNvPr id="6" name="Text 3">
            <a:extLst>
              <a:ext uri="{FF2B5EF4-FFF2-40B4-BE49-F238E27FC236}">
                <a16:creationId xmlns:a16="http://schemas.microsoft.com/office/drawing/2014/main" id="{2C7941E4-DA94-F3E8-9D13-E9CB1B782840}"/>
              </a:ext>
            </a:extLst>
          </p:cNvPr>
          <p:cNvSpPr/>
          <p:nvPr/>
        </p:nvSpPr>
        <p:spPr>
          <a:xfrm>
            <a:off x="758309" y="4165044"/>
            <a:ext cx="13113782" cy="346710"/>
          </a:xfrm>
          <a:prstGeom prst="rect">
            <a:avLst/>
          </a:prstGeom>
          <a:noFill/>
        </p:spPr>
        <p:txBody>
          <a:bodyPr wrap="none" rtlCol="0" anchor="t"/>
          <a:lstStyle/>
          <a:p>
            <a:pPr marL="0" indent="0">
              <a:lnSpc>
                <a:spcPts val="2730"/>
              </a:lnSpc>
              <a:buNone/>
            </a:pPr>
            <a:endParaRPr lang="en-US" sz="1700" dirty="0"/>
          </a:p>
        </p:txBody>
      </p:sp>
      <p:sp>
        <p:nvSpPr>
          <p:cNvPr id="7" name="Text 4">
            <a:extLst>
              <a:ext uri="{FF2B5EF4-FFF2-40B4-BE49-F238E27FC236}">
                <a16:creationId xmlns:a16="http://schemas.microsoft.com/office/drawing/2014/main" id="{6DD7DC91-A04B-91AE-588D-A7446042B2AD}"/>
              </a:ext>
            </a:extLst>
          </p:cNvPr>
          <p:cNvSpPr/>
          <p:nvPr/>
        </p:nvSpPr>
        <p:spPr>
          <a:xfrm>
            <a:off x="758309" y="4755475"/>
            <a:ext cx="13113782" cy="346710"/>
          </a:xfrm>
          <a:prstGeom prst="rect">
            <a:avLst/>
          </a:prstGeom>
          <a:noFill/>
        </p:spPr>
        <p:txBody>
          <a:bodyPr wrap="none" rtlCol="0" anchor="t"/>
          <a:lstStyle/>
          <a:p>
            <a:pPr marL="0" indent="0">
              <a:lnSpc>
                <a:spcPts val="2730"/>
              </a:lnSpc>
              <a:buNone/>
            </a:pPr>
            <a:endParaRPr lang="en-US" sz="1700" dirty="0"/>
          </a:p>
        </p:txBody>
      </p:sp>
      <p:sp>
        <p:nvSpPr>
          <p:cNvPr id="8" name="Text 5">
            <a:extLst>
              <a:ext uri="{FF2B5EF4-FFF2-40B4-BE49-F238E27FC236}">
                <a16:creationId xmlns:a16="http://schemas.microsoft.com/office/drawing/2014/main" id="{68D3DADD-165E-9F5A-60F8-325F072FB1D7}"/>
              </a:ext>
            </a:extLst>
          </p:cNvPr>
          <p:cNvSpPr/>
          <p:nvPr/>
        </p:nvSpPr>
        <p:spPr>
          <a:xfrm>
            <a:off x="758309" y="5345906"/>
            <a:ext cx="13113782" cy="346710"/>
          </a:xfrm>
          <a:prstGeom prst="rect">
            <a:avLst/>
          </a:prstGeom>
          <a:noFill/>
        </p:spPr>
        <p:txBody>
          <a:bodyPr wrap="none" rtlCol="0" anchor="t"/>
          <a:lstStyle/>
          <a:p>
            <a:pPr marL="0" indent="0">
              <a:lnSpc>
                <a:spcPts val="2730"/>
              </a:lnSpc>
              <a:buNone/>
            </a:pPr>
            <a:endParaRPr lang="en-US" sz="1700" dirty="0"/>
          </a:p>
        </p:txBody>
      </p:sp>
      <p:sp>
        <p:nvSpPr>
          <p:cNvPr id="11" name="TextBox 10">
            <a:extLst>
              <a:ext uri="{FF2B5EF4-FFF2-40B4-BE49-F238E27FC236}">
                <a16:creationId xmlns:a16="http://schemas.microsoft.com/office/drawing/2014/main" id="{A725A448-8819-6497-423B-54000BD90457}"/>
              </a:ext>
            </a:extLst>
          </p:cNvPr>
          <p:cNvSpPr txBox="1"/>
          <p:nvPr/>
        </p:nvSpPr>
        <p:spPr>
          <a:xfrm>
            <a:off x="456972" y="1895325"/>
            <a:ext cx="7413912" cy="646331"/>
          </a:xfrm>
          <a:prstGeom prst="rect">
            <a:avLst/>
          </a:prstGeom>
          <a:noFill/>
        </p:spPr>
        <p:txBody>
          <a:bodyPr wrap="square">
            <a:spAutoFit/>
          </a:bodyPr>
          <a:lstStyle/>
          <a:p>
            <a:r>
              <a:rPr lang="en-IN" dirty="0">
                <a:highlight>
                  <a:srgbClr val="FFFF00"/>
                </a:highlight>
              </a:rPr>
              <a:t>ICRAIC2IT-25 (International Conference on “Recent Advancements in AI, Computational Intelligence, and Inclusive Technologies</a:t>
            </a:r>
          </a:p>
        </p:txBody>
      </p:sp>
    </p:spTree>
    <p:extLst>
      <p:ext uri="{BB962C8B-B14F-4D97-AF65-F5344CB8AC3E}">
        <p14:creationId xmlns:p14="http://schemas.microsoft.com/office/powerpoint/2010/main" val="351982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2CD12-7323-0A19-F47E-982C7460A1B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5E43BB2-0DE1-81C2-7D85-69F7CE42A454}"/>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4745BF0B-FFD9-70A1-8EAA-B883F26544EF}"/>
              </a:ext>
            </a:extLst>
          </p:cNvPr>
          <p:cNvSpPr/>
          <p:nvPr/>
        </p:nvSpPr>
        <p:spPr>
          <a:xfrm>
            <a:off x="30945" y="0"/>
            <a:ext cx="14630400" cy="8229600"/>
          </a:xfrm>
          <a:prstGeom prst="rect">
            <a:avLst/>
          </a:prstGeom>
          <a:solidFill>
            <a:srgbClr val="0A0A0A">
              <a:alpha val="75000"/>
            </a:srgbClr>
          </a:solidFill>
        </p:spPr>
        <p:txBody>
          <a:bodyPr/>
          <a:lstStyle/>
          <a:p>
            <a:endParaRPr lang="en-IN" dirty="0"/>
          </a:p>
        </p:txBody>
      </p:sp>
      <p:sp>
        <p:nvSpPr>
          <p:cNvPr id="4" name="Text 1">
            <a:extLst>
              <a:ext uri="{FF2B5EF4-FFF2-40B4-BE49-F238E27FC236}">
                <a16:creationId xmlns:a16="http://schemas.microsoft.com/office/drawing/2014/main" id="{4EC1709A-CFB4-D1B5-002D-498130DE1896}"/>
              </a:ext>
            </a:extLst>
          </p:cNvPr>
          <p:cNvSpPr/>
          <p:nvPr/>
        </p:nvSpPr>
        <p:spPr>
          <a:xfrm>
            <a:off x="758309" y="2536984"/>
            <a:ext cx="8311158" cy="712708"/>
          </a:xfrm>
          <a:prstGeom prst="rect">
            <a:avLst/>
          </a:prstGeom>
          <a:noFill/>
        </p:spPr>
        <p:txBody>
          <a:bodyPr wrap="none" rtlCol="0" anchor="t"/>
          <a:lstStyle/>
          <a:p>
            <a:pPr marL="0" indent="0">
              <a:lnSpc>
                <a:spcPts val="5610"/>
              </a:lnSpc>
              <a:buNone/>
            </a:pPr>
            <a:r>
              <a:rPr lang="en-US" sz="4490" dirty="0">
                <a:solidFill>
                  <a:srgbClr val="740B0A"/>
                </a:solidFill>
                <a:latin typeface="Dela Gothic One" pitchFamily="34" charset="0"/>
                <a:ea typeface="Dela Gothic One" pitchFamily="34" charset="-122"/>
                <a:cs typeface="Dela Gothic One" pitchFamily="34" charset="-120"/>
              </a:rPr>
              <a:t>                             </a:t>
            </a:r>
            <a:r>
              <a:rPr lang="en-US" sz="8000" dirty="0">
                <a:solidFill>
                  <a:srgbClr val="740B0A"/>
                </a:solidFill>
                <a:latin typeface="Dela Gothic One" pitchFamily="34" charset="0"/>
                <a:ea typeface="Dela Gothic One" pitchFamily="34" charset="-122"/>
                <a:cs typeface="Dela Gothic One" pitchFamily="34" charset="-120"/>
              </a:rPr>
              <a:t>Thank You!</a:t>
            </a:r>
            <a:endParaRPr lang="en-US" sz="8000" dirty="0"/>
          </a:p>
        </p:txBody>
      </p:sp>
      <p:sp>
        <p:nvSpPr>
          <p:cNvPr id="5" name="Text 2">
            <a:extLst>
              <a:ext uri="{FF2B5EF4-FFF2-40B4-BE49-F238E27FC236}">
                <a16:creationId xmlns:a16="http://schemas.microsoft.com/office/drawing/2014/main" id="{EF2B7848-B89B-4D76-CEAF-D182B97549AF}"/>
              </a:ext>
            </a:extLst>
          </p:cNvPr>
          <p:cNvSpPr/>
          <p:nvPr/>
        </p:nvSpPr>
        <p:spPr>
          <a:xfrm>
            <a:off x="758309" y="3574613"/>
            <a:ext cx="13113782" cy="346710"/>
          </a:xfrm>
          <a:prstGeom prst="rect">
            <a:avLst/>
          </a:prstGeom>
          <a:noFill/>
        </p:spPr>
        <p:txBody>
          <a:bodyPr wrap="none" rtlCol="0" anchor="t"/>
          <a:lstStyle/>
          <a:p>
            <a:pPr marL="0" indent="0">
              <a:lnSpc>
                <a:spcPts val="2730"/>
              </a:lnSpc>
              <a:buNone/>
            </a:pPr>
            <a:r>
              <a:rPr lang="en-US" sz="1705" dirty="0">
                <a:solidFill>
                  <a:srgbClr val="FFE5E5"/>
                </a:solidFill>
                <a:latin typeface="DM Sans" pitchFamily="34" charset="0"/>
                <a:ea typeface="DM Sans" pitchFamily="34" charset="-122"/>
                <a:cs typeface="DM Sans" pitchFamily="34" charset="-120"/>
              </a:rPr>
              <a:t>Presented by:</a:t>
            </a:r>
            <a:endParaRPr lang="en-US" sz="1705" dirty="0"/>
          </a:p>
        </p:txBody>
      </p:sp>
      <p:sp>
        <p:nvSpPr>
          <p:cNvPr id="6" name="Text 3">
            <a:extLst>
              <a:ext uri="{FF2B5EF4-FFF2-40B4-BE49-F238E27FC236}">
                <a16:creationId xmlns:a16="http://schemas.microsoft.com/office/drawing/2014/main" id="{20912119-2E1D-377C-704D-229A935C4320}"/>
              </a:ext>
            </a:extLst>
          </p:cNvPr>
          <p:cNvSpPr/>
          <p:nvPr/>
        </p:nvSpPr>
        <p:spPr>
          <a:xfrm>
            <a:off x="758309" y="4165044"/>
            <a:ext cx="13113782" cy="346710"/>
          </a:xfrm>
          <a:prstGeom prst="rect">
            <a:avLst/>
          </a:prstGeom>
          <a:noFill/>
        </p:spPr>
        <p:txBody>
          <a:bodyPr wrap="none" rtlCol="0" anchor="t"/>
          <a:lstStyle/>
          <a:p>
            <a:pPr marL="0" indent="0">
              <a:lnSpc>
                <a:spcPts val="2730"/>
              </a:lnSpc>
              <a:buNone/>
            </a:pPr>
            <a:r>
              <a:rPr lang="en-US" sz="1705" dirty="0">
                <a:solidFill>
                  <a:srgbClr val="FFE5E5"/>
                </a:solidFill>
                <a:latin typeface="DM Sans" pitchFamily="34" charset="0"/>
                <a:ea typeface="DM Sans" pitchFamily="34" charset="-122"/>
                <a:cs typeface="DM Sans" pitchFamily="34" charset="-120"/>
              </a:rPr>
              <a:t>N.AKSHITA REDDY(22`0030358)</a:t>
            </a:r>
            <a:endParaRPr lang="en-US" sz="1705" dirty="0"/>
          </a:p>
        </p:txBody>
      </p:sp>
      <p:sp>
        <p:nvSpPr>
          <p:cNvPr id="7" name="Text 4">
            <a:extLst>
              <a:ext uri="{FF2B5EF4-FFF2-40B4-BE49-F238E27FC236}">
                <a16:creationId xmlns:a16="http://schemas.microsoft.com/office/drawing/2014/main" id="{0514E792-5EFE-6CA3-CE1D-D9568D3BCA96}"/>
              </a:ext>
            </a:extLst>
          </p:cNvPr>
          <p:cNvSpPr/>
          <p:nvPr/>
        </p:nvSpPr>
        <p:spPr>
          <a:xfrm>
            <a:off x="758309" y="4755475"/>
            <a:ext cx="13113782" cy="346710"/>
          </a:xfrm>
          <a:prstGeom prst="rect">
            <a:avLst/>
          </a:prstGeom>
          <a:noFill/>
        </p:spPr>
        <p:txBody>
          <a:bodyPr wrap="none" rtlCol="0" anchor="t"/>
          <a:lstStyle/>
          <a:p>
            <a:pPr marL="0" indent="0">
              <a:lnSpc>
                <a:spcPts val="2730"/>
              </a:lnSpc>
              <a:buNone/>
            </a:pPr>
            <a:r>
              <a:rPr lang="en-US" sz="1705" dirty="0">
                <a:solidFill>
                  <a:srgbClr val="FFE5E5"/>
                </a:solidFill>
                <a:latin typeface="DM Sans" pitchFamily="34" charset="0"/>
                <a:ea typeface="DM Sans" pitchFamily="34" charset="-122"/>
                <a:cs typeface="DM Sans" pitchFamily="34" charset="-120"/>
              </a:rPr>
              <a:t>G.SUMA(2210030029)</a:t>
            </a:r>
            <a:endParaRPr lang="en-US" sz="1705" dirty="0"/>
          </a:p>
        </p:txBody>
      </p:sp>
      <p:sp>
        <p:nvSpPr>
          <p:cNvPr id="8" name="Text 5">
            <a:extLst>
              <a:ext uri="{FF2B5EF4-FFF2-40B4-BE49-F238E27FC236}">
                <a16:creationId xmlns:a16="http://schemas.microsoft.com/office/drawing/2014/main" id="{E96D32C1-7D60-ACAE-4900-EE1FE88053C7}"/>
              </a:ext>
            </a:extLst>
          </p:cNvPr>
          <p:cNvSpPr/>
          <p:nvPr/>
        </p:nvSpPr>
        <p:spPr>
          <a:xfrm>
            <a:off x="758309" y="5345906"/>
            <a:ext cx="13113782" cy="346710"/>
          </a:xfrm>
          <a:prstGeom prst="rect">
            <a:avLst/>
          </a:prstGeom>
          <a:noFill/>
        </p:spPr>
        <p:txBody>
          <a:bodyPr wrap="none" rtlCol="0" anchor="t"/>
          <a:lstStyle/>
          <a:p>
            <a:pPr marL="0" indent="0">
              <a:lnSpc>
                <a:spcPts val="2730"/>
              </a:lnSpc>
              <a:buNone/>
            </a:pPr>
            <a:r>
              <a:rPr lang="en-US" sz="1705" dirty="0">
                <a:solidFill>
                  <a:srgbClr val="FFE5E5"/>
                </a:solidFill>
                <a:latin typeface="DM Sans" pitchFamily="34" charset="0"/>
                <a:ea typeface="DM Sans" pitchFamily="34" charset="-122"/>
                <a:cs typeface="DM Sans" pitchFamily="34" charset="-120"/>
              </a:rPr>
              <a:t>P.RAJA KEERTHANA(2210030240)</a:t>
            </a:r>
            <a:endParaRPr lang="en-US" sz="1705" dirty="0"/>
          </a:p>
        </p:txBody>
      </p:sp>
    </p:spTree>
    <p:extLst>
      <p:ext uri="{BB962C8B-B14F-4D97-AF65-F5344CB8AC3E}">
        <p14:creationId xmlns:p14="http://schemas.microsoft.com/office/powerpoint/2010/main" val="4190530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14748" y="2295525"/>
            <a:ext cx="4944785" cy="3638550"/>
          </a:xfrm>
          <a:prstGeom prst="rect">
            <a:avLst/>
          </a:prstGeom>
        </p:spPr>
      </p:pic>
      <p:sp>
        <p:nvSpPr>
          <p:cNvPr id="6" name="Text 1"/>
          <p:cNvSpPr/>
          <p:nvPr/>
        </p:nvSpPr>
        <p:spPr>
          <a:xfrm>
            <a:off x="758309" y="709732"/>
            <a:ext cx="7627382" cy="2138124"/>
          </a:xfrm>
          <a:prstGeom prst="rect">
            <a:avLst/>
          </a:prstGeom>
          <a:noFill/>
        </p:spPr>
        <p:txBody>
          <a:bodyPr wrap="square" rtlCol="0" anchor="t"/>
          <a:lstStyle/>
          <a:p>
            <a:pPr marL="0" indent="0">
              <a:lnSpc>
                <a:spcPts val="5610"/>
              </a:lnSpc>
              <a:buNone/>
            </a:pPr>
            <a:r>
              <a:rPr lang="en-US" sz="4490" dirty="0">
                <a:solidFill>
                  <a:srgbClr val="FAEBEB"/>
                </a:solidFill>
                <a:latin typeface="Dela Gothic One" pitchFamily="34" charset="0"/>
                <a:ea typeface="Dela Gothic One" pitchFamily="34" charset="-122"/>
                <a:cs typeface="Dela Gothic One" pitchFamily="34" charset="-120"/>
              </a:rPr>
              <a:t>The Challenge: Early Lung Cancer Detection</a:t>
            </a:r>
            <a:endParaRPr lang="en-US" sz="4490" dirty="0"/>
          </a:p>
        </p:txBody>
      </p:sp>
      <p:sp>
        <p:nvSpPr>
          <p:cNvPr id="7" name="Text 2"/>
          <p:cNvSpPr/>
          <p:nvPr/>
        </p:nvSpPr>
        <p:spPr>
          <a:xfrm>
            <a:off x="758309" y="3172778"/>
            <a:ext cx="7627382" cy="346710"/>
          </a:xfrm>
          <a:prstGeom prst="rect">
            <a:avLst/>
          </a:prstGeom>
          <a:noFill/>
        </p:spPr>
        <p:txBody>
          <a:bodyPr wrap="none" rtlCol="0" anchor="t"/>
          <a:lstStyle/>
          <a:p>
            <a:pPr marL="0" indent="0">
              <a:lnSpc>
                <a:spcPts val="2730"/>
              </a:lnSpc>
              <a:buNone/>
            </a:pPr>
            <a:r>
              <a:rPr lang="en-US" sz="1705" dirty="0">
                <a:solidFill>
                  <a:srgbClr val="FFE5E5"/>
                </a:solidFill>
                <a:latin typeface="DM Sans" pitchFamily="34" charset="0"/>
                <a:ea typeface="DM Sans" pitchFamily="34" charset="-122"/>
                <a:cs typeface="DM Sans" pitchFamily="34" charset="-120"/>
              </a:rPr>
              <a:t>Early detection is crucial for effective treatment.</a:t>
            </a:r>
            <a:endParaRPr lang="en-US" sz="1705" dirty="0"/>
          </a:p>
        </p:txBody>
      </p:sp>
      <p:sp>
        <p:nvSpPr>
          <p:cNvPr id="8" name="Shape 3"/>
          <p:cNvSpPr/>
          <p:nvPr/>
        </p:nvSpPr>
        <p:spPr>
          <a:xfrm>
            <a:off x="758309" y="4006929"/>
            <a:ext cx="487442" cy="487442"/>
          </a:xfrm>
          <a:prstGeom prst="roundRect">
            <a:avLst>
              <a:gd name="adj" fmla="val 18669"/>
            </a:avLst>
          </a:prstGeom>
          <a:solidFill>
            <a:srgbClr val="740B0B"/>
          </a:solidFill>
          <a:ln w="7620">
            <a:solidFill>
              <a:srgbClr val="8D2424"/>
            </a:solidFill>
            <a:prstDash val="solid"/>
          </a:ln>
        </p:spPr>
      </p:sp>
      <p:sp>
        <p:nvSpPr>
          <p:cNvPr id="9" name="Text 4"/>
          <p:cNvSpPr/>
          <p:nvPr/>
        </p:nvSpPr>
        <p:spPr>
          <a:xfrm>
            <a:off x="901422" y="4079558"/>
            <a:ext cx="201097" cy="342067"/>
          </a:xfrm>
          <a:prstGeom prst="rect">
            <a:avLst/>
          </a:prstGeom>
          <a:noFill/>
        </p:spPr>
        <p:txBody>
          <a:bodyPr wrap="none" rtlCol="0" anchor="t"/>
          <a:lstStyle/>
          <a:p>
            <a:pPr marL="0" indent="0" algn="ctr">
              <a:lnSpc>
                <a:spcPts val="2695"/>
              </a:lnSpc>
              <a:buNone/>
            </a:pPr>
            <a:r>
              <a:rPr lang="en-US" sz="2695" dirty="0">
                <a:solidFill>
                  <a:srgbClr val="FFE5E5"/>
                </a:solidFill>
                <a:latin typeface="Dela Gothic One" pitchFamily="34" charset="0"/>
                <a:ea typeface="Dela Gothic One" pitchFamily="34" charset="-122"/>
                <a:cs typeface="Dela Gothic One" pitchFamily="34" charset="-120"/>
              </a:rPr>
              <a:t>1</a:t>
            </a:r>
            <a:endParaRPr lang="en-US" sz="2695" dirty="0"/>
          </a:p>
        </p:txBody>
      </p:sp>
      <p:sp>
        <p:nvSpPr>
          <p:cNvPr id="10" name="Text 5"/>
          <p:cNvSpPr/>
          <p:nvPr/>
        </p:nvSpPr>
        <p:spPr>
          <a:xfrm>
            <a:off x="1462326" y="4006929"/>
            <a:ext cx="2965847" cy="356235"/>
          </a:xfrm>
          <a:prstGeom prst="rect">
            <a:avLst/>
          </a:prstGeom>
          <a:noFill/>
        </p:spPr>
        <p:txBody>
          <a:bodyPr wrap="none" rtlCol="0" anchor="t"/>
          <a:lstStyle/>
          <a:p>
            <a:pPr marL="0" indent="0">
              <a:lnSpc>
                <a:spcPts val="2805"/>
              </a:lnSpc>
              <a:buNone/>
            </a:pPr>
            <a:r>
              <a:rPr lang="en-US" sz="2245" dirty="0">
                <a:solidFill>
                  <a:srgbClr val="FFE5E5"/>
                </a:solidFill>
                <a:latin typeface="Dela Gothic One" pitchFamily="34" charset="0"/>
                <a:ea typeface="Dela Gothic One" pitchFamily="34" charset="-122"/>
                <a:cs typeface="Dela Gothic One" pitchFamily="34" charset="-120"/>
              </a:rPr>
              <a:t>Limited Accuracy</a:t>
            </a:r>
            <a:endParaRPr lang="en-US" sz="2245" dirty="0"/>
          </a:p>
        </p:txBody>
      </p:sp>
      <p:sp>
        <p:nvSpPr>
          <p:cNvPr id="11" name="Text 6"/>
          <p:cNvSpPr/>
          <p:nvPr/>
        </p:nvSpPr>
        <p:spPr>
          <a:xfrm>
            <a:off x="1462326" y="4493062"/>
            <a:ext cx="3001447" cy="1040130"/>
          </a:xfrm>
          <a:prstGeom prst="rect">
            <a:avLst/>
          </a:prstGeom>
          <a:noFill/>
        </p:spPr>
        <p:txBody>
          <a:bodyPr wrap="square" rtlCol="0" anchor="t"/>
          <a:lstStyle/>
          <a:p>
            <a:pPr marL="0" indent="0">
              <a:lnSpc>
                <a:spcPts val="2730"/>
              </a:lnSpc>
              <a:buNone/>
            </a:pPr>
            <a:r>
              <a:rPr lang="en-US" sz="1705" dirty="0">
                <a:solidFill>
                  <a:srgbClr val="FFE5E5"/>
                </a:solidFill>
                <a:latin typeface="DM Sans" pitchFamily="34" charset="0"/>
                <a:ea typeface="DM Sans" pitchFamily="34" charset="-122"/>
                <a:cs typeface="DM Sans" pitchFamily="34" charset="-120"/>
              </a:rPr>
              <a:t>Traditional screening methods are often inaccurate.</a:t>
            </a:r>
            <a:endParaRPr lang="en-US" sz="1705" dirty="0"/>
          </a:p>
        </p:txBody>
      </p:sp>
      <p:sp>
        <p:nvSpPr>
          <p:cNvPr id="12" name="Shape 7"/>
          <p:cNvSpPr/>
          <p:nvPr/>
        </p:nvSpPr>
        <p:spPr>
          <a:xfrm>
            <a:off x="4680347" y="4006929"/>
            <a:ext cx="487442" cy="487442"/>
          </a:xfrm>
          <a:prstGeom prst="roundRect">
            <a:avLst>
              <a:gd name="adj" fmla="val 18669"/>
            </a:avLst>
          </a:prstGeom>
          <a:solidFill>
            <a:srgbClr val="740B0B"/>
          </a:solidFill>
          <a:ln w="7620">
            <a:solidFill>
              <a:srgbClr val="8D2424"/>
            </a:solidFill>
            <a:prstDash val="solid"/>
          </a:ln>
        </p:spPr>
      </p:sp>
      <p:sp>
        <p:nvSpPr>
          <p:cNvPr id="13" name="Text 8"/>
          <p:cNvSpPr/>
          <p:nvPr/>
        </p:nvSpPr>
        <p:spPr>
          <a:xfrm>
            <a:off x="4781193" y="4079558"/>
            <a:ext cx="285631" cy="342067"/>
          </a:xfrm>
          <a:prstGeom prst="rect">
            <a:avLst/>
          </a:prstGeom>
          <a:noFill/>
        </p:spPr>
        <p:txBody>
          <a:bodyPr wrap="none" rtlCol="0" anchor="t"/>
          <a:lstStyle/>
          <a:p>
            <a:pPr marL="0" indent="0" algn="ctr">
              <a:lnSpc>
                <a:spcPts val="2695"/>
              </a:lnSpc>
              <a:buNone/>
            </a:pPr>
            <a:r>
              <a:rPr lang="en-US" sz="2695" dirty="0">
                <a:solidFill>
                  <a:srgbClr val="FFE5E5"/>
                </a:solidFill>
                <a:latin typeface="Dela Gothic One" pitchFamily="34" charset="0"/>
                <a:ea typeface="Dela Gothic One" pitchFamily="34" charset="-122"/>
                <a:cs typeface="Dela Gothic One" pitchFamily="34" charset="-120"/>
              </a:rPr>
              <a:t>2</a:t>
            </a:r>
            <a:endParaRPr lang="en-US" sz="2695" dirty="0"/>
          </a:p>
        </p:txBody>
      </p:sp>
      <p:sp>
        <p:nvSpPr>
          <p:cNvPr id="14" name="Text 9"/>
          <p:cNvSpPr/>
          <p:nvPr/>
        </p:nvSpPr>
        <p:spPr>
          <a:xfrm>
            <a:off x="5384363" y="4006929"/>
            <a:ext cx="2850713" cy="356235"/>
          </a:xfrm>
          <a:prstGeom prst="rect">
            <a:avLst/>
          </a:prstGeom>
          <a:noFill/>
        </p:spPr>
        <p:txBody>
          <a:bodyPr wrap="none" rtlCol="0" anchor="t"/>
          <a:lstStyle/>
          <a:p>
            <a:pPr marL="0" indent="0">
              <a:lnSpc>
                <a:spcPts val="2805"/>
              </a:lnSpc>
              <a:buNone/>
            </a:pPr>
            <a:r>
              <a:rPr lang="en-US" sz="2245" dirty="0">
                <a:solidFill>
                  <a:srgbClr val="FFE5E5"/>
                </a:solidFill>
                <a:latin typeface="Dela Gothic One" pitchFamily="34" charset="0"/>
                <a:ea typeface="Dela Gothic One" pitchFamily="34" charset="-122"/>
                <a:cs typeface="Dela Gothic One" pitchFamily="34" charset="-120"/>
              </a:rPr>
              <a:t>Late Detection</a:t>
            </a:r>
            <a:endParaRPr lang="en-US" sz="2245" dirty="0"/>
          </a:p>
        </p:txBody>
      </p:sp>
      <p:sp>
        <p:nvSpPr>
          <p:cNvPr id="15" name="Text 10"/>
          <p:cNvSpPr/>
          <p:nvPr/>
        </p:nvSpPr>
        <p:spPr>
          <a:xfrm>
            <a:off x="5384363" y="4493062"/>
            <a:ext cx="3001447" cy="693420"/>
          </a:xfrm>
          <a:prstGeom prst="rect">
            <a:avLst/>
          </a:prstGeom>
          <a:noFill/>
        </p:spPr>
        <p:txBody>
          <a:bodyPr wrap="square" rtlCol="0" anchor="t"/>
          <a:lstStyle/>
          <a:p>
            <a:pPr marL="0" indent="0">
              <a:lnSpc>
                <a:spcPts val="2730"/>
              </a:lnSpc>
              <a:buNone/>
            </a:pPr>
            <a:r>
              <a:rPr lang="en-US" sz="1705" dirty="0">
                <a:solidFill>
                  <a:srgbClr val="FFE5E5"/>
                </a:solidFill>
                <a:latin typeface="DM Sans" pitchFamily="34" charset="0"/>
                <a:ea typeface="DM Sans" pitchFamily="34" charset="-122"/>
                <a:cs typeface="DM Sans" pitchFamily="34" charset="-120"/>
              </a:rPr>
              <a:t>Most cases are diagnosed at advanced stages.</a:t>
            </a:r>
            <a:endParaRPr lang="en-US" sz="1705" dirty="0"/>
          </a:p>
        </p:txBody>
      </p:sp>
      <p:sp>
        <p:nvSpPr>
          <p:cNvPr id="16" name="Shape 11"/>
          <p:cNvSpPr/>
          <p:nvPr/>
        </p:nvSpPr>
        <p:spPr>
          <a:xfrm>
            <a:off x="758309" y="5993487"/>
            <a:ext cx="487442" cy="487442"/>
          </a:xfrm>
          <a:prstGeom prst="roundRect">
            <a:avLst>
              <a:gd name="adj" fmla="val 18669"/>
            </a:avLst>
          </a:prstGeom>
          <a:solidFill>
            <a:srgbClr val="740B0B"/>
          </a:solidFill>
          <a:ln w="7620">
            <a:solidFill>
              <a:srgbClr val="8D2424"/>
            </a:solidFill>
            <a:prstDash val="solid"/>
          </a:ln>
        </p:spPr>
      </p:sp>
      <p:sp>
        <p:nvSpPr>
          <p:cNvPr id="17" name="Text 12"/>
          <p:cNvSpPr/>
          <p:nvPr/>
        </p:nvSpPr>
        <p:spPr>
          <a:xfrm>
            <a:off x="851297" y="6066115"/>
            <a:ext cx="301347" cy="342067"/>
          </a:xfrm>
          <a:prstGeom prst="rect">
            <a:avLst/>
          </a:prstGeom>
          <a:noFill/>
        </p:spPr>
        <p:txBody>
          <a:bodyPr wrap="none" rtlCol="0" anchor="t"/>
          <a:lstStyle/>
          <a:p>
            <a:pPr marL="0" indent="0" algn="ctr">
              <a:lnSpc>
                <a:spcPts val="2695"/>
              </a:lnSpc>
              <a:buNone/>
            </a:pPr>
            <a:r>
              <a:rPr lang="en-US" sz="2695" dirty="0">
                <a:solidFill>
                  <a:srgbClr val="FFE5E5"/>
                </a:solidFill>
                <a:latin typeface="Dela Gothic One" pitchFamily="34" charset="0"/>
                <a:ea typeface="Dela Gothic One" pitchFamily="34" charset="-122"/>
                <a:cs typeface="Dela Gothic One" pitchFamily="34" charset="-120"/>
              </a:rPr>
              <a:t>3</a:t>
            </a:r>
            <a:endParaRPr lang="en-US" sz="2695" dirty="0"/>
          </a:p>
        </p:txBody>
      </p:sp>
      <p:sp>
        <p:nvSpPr>
          <p:cNvPr id="18" name="Text 13"/>
          <p:cNvSpPr/>
          <p:nvPr/>
        </p:nvSpPr>
        <p:spPr>
          <a:xfrm>
            <a:off x="1462326" y="5993487"/>
            <a:ext cx="2850713" cy="356235"/>
          </a:xfrm>
          <a:prstGeom prst="rect">
            <a:avLst/>
          </a:prstGeom>
          <a:noFill/>
        </p:spPr>
        <p:txBody>
          <a:bodyPr wrap="none" rtlCol="0" anchor="t"/>
          <a:lstStyle/>
          <a:p>
            <a:pPr marL="0" indent="0">
              <a:lnSpc>
                <a:spcPts val="2805"/>
              </a:lnSpc>
              <a:buNone/>
            </a:pPr>
            <a:r>
              <a:rPr lang="en-US" sz="2245" dirty="0">
                <a:solidFill>
                  <a:srgbClr val="FFE5E5"/>
                </a:solidFill>
                <a:latin typeface="Dela Gothic One" pitchFamily="34" charset="0"/>
                <a:ea typeface="Dela Gothic One" pitchFamily="34" charset="-122"/>
                <a:cs typeface="Dela Gothic One" pitchFamily="34" charset="-120"/>
              </a:rPr>
              <a:t>High Costs</a:t>
            </a:r>
            <a:endParaRPr lang="en-US" sz="2245" dirty="0"/>
          </a:p>
        </p:txBody>
      </p:sp>
      <p:sp>
        <p:nvSpPr>
          <p:cNvPr id="19" name="Text 14"/>
          <p:cNvSpPr/>
          <p:nvPr/>
        </p:nvSpPr>
        <p:spPr>
          <a:xfrm>
            <a:off x="1462326" y="6479619"/>
            <a:ext cx="3001447" cy="1040130"/>
          </a:xfrm>
          <a:prstGeom prst="rect">
            <a:avLst/>
          </a:prstGeom>
          <a:noFill/>
        </p:spPr>
        <p:txBody>
          <a:bodyPr wrap="square" rtlCol="0" anchor="t"/>
          <a:lstStyle/>
          <a:p>
            <a:pPr marL="0" indent="0">
              <a:lnSpc>
                <a:spcPts val="2730"/>
              </a:lnSpc>
              <a:buNone/>
            </a:pPr>
            <a:r>
              <a:rPr lang="en-US" sz="1705" dirty="0">
                <a:solidFill>
                  <a:srgbClr val="FFE5E5"/>
                </a:solidFill>
                <a:latin typeface="DM Sans" pitchFamily="34" charset="0"/>
                <a:ea typeface="DM Sans" pitchFamily="34" charset="-122"/>
                <a:cs typeface="DM Sans" pitchFamily="34" charset="-120"/>
              </a:rPr>
              <a:t>Screening procedures are expensive and time-consuming.</a:t>
            </a:r>
            <a:endParaRPr lang="en-US" sz="1705" dirty="0"/>
          </a:p>
        </p:txBody>
      </p:sp>
      <p:sp>
        <p:nvSpPr>
          <p:cNvPr id="20" name="Shape 15"/>
          <p:cNvSpPr/>
          <p:nvPr/>
        </p:nvSpPr>
        <p:spPr>
          <a:xfrm>
            <a:off x="4680347" y="5993487"/>
            <a:ext cx="487442" cy="487442"/>
          </a:xfrm>
          <a:prstGeom prst="roundRect">
            <a:avLst>
              <a:gd name="adj" fmla="val 18669"/>
            </a:avLst>
          </a:prstGeom>
          <a:solidFill>
            <a:srgbClr val="740B0B"/>
          </a:solidFill>
          <a:ln w="7620">
            <a:solidFill>
              <a:srgbClr val="8D2424"/>
            </a:solidFill>
            <a:prstDash val="solid"/>
          </a:ln>
        </p:spPr>
      </p:sp>
      <p:sp>
        <p:nvSpPr>
          <p:cNvPr id="21" name="Text 16"/>
          <p:cNvSpPr/>
          <p:nvPr/>
        </p:nvSpPr>
        <p:spPr>
          <a:xfrm>
            <a:off x="4766072" y="6066115"/>
            <a:ext cx="315992" cy="342067"/>
          </a:xfrm>
          <a:prstGeom prst="rect">
            <a:avLst/>
          </a:prstGeom>
          <a:noFill/>
        </p:spPr>
        <p:txBody>
          <a:bodyPr wrap="none" rtlCol="0" anchor="t"/>
          <a:lstStyle/>
          <a:p>
            <a:pPr marL="0" indent="0" algn="ctr">
              <a:lnSpc>
                <a:spcPts val="2695"/>
              </a:lnSpc>
              <a:buNone/>
            </a:pPr>
            <a:r>
              <a:rPr lang="en-US" sz="2695" dirty="0">
                <a:solidFill>
                  <a:srgbClr val="FFE5E5"/>
                </a:solidFill>
                <a:latin typeface="Dela Gothic One" pitchFamily="34" charset="0"/>
                <a:ea typeface="Dela Gothic One" pitchFamily="34" charset="-122"/>
                <a:cs typeface="Dela Gothic One" pitchFamily="34" charset="-120"/>
              </a:rPr>
              <a:t>4</a:t>
            </a:r>
            <a:endParaRPr lang="en-US" sz="2695" dirty="0"/>
          </a:p>
        </p:txBody>
      </p:sp>
      <p:sp>
        <p:nvSpPr>
          <p:cNvPr id="22" name="Text 17"/>
          <p:cNvSpPr/>
          <p:nvPr/>
        </p:nvSpPr>
        <p:spPr>
          <a:xfrm>
            <a:off x="5384363" y="5993487"/>
            <a:ext cx="2850713" cy="356235"/>
          </a:xfrm>
          <a:prstGeom prst="rect">
            <a:avLst/>
          </a:prstGeom>
          <a:noFill/>
        </p:spPr>
        <p:txBody>
          <a:bodyPr wrap="none" rtlCol="0" anchor="t"/>
          <a:lstStyle/>
          <a:p>
            <a:pPr marL="0" indent="0">
              <a:lnSpc>
                <a:spcPts val="2805"/>
              </a:lnSpc>
              <a:buNone/>
            </a:pPr>
            <a:r>
              <a:rPr lang="en-US" sz="2245" dirty="0">
                <a:solidFill>
                  <a:srgbClr val="FFE5E5"/>
                </a:solidFill>
                <a:latin typeface="Dela Gothic One" pitchFamily="34" charset="0"/>
                <a:ea typeface="Dela Gothic One" pitchFamily="34" charset="-122"/>
                <a:cs typeface="Dela Gothic One" pitchFamily="34" charset="-120"/>
              </a:rPr>
              <a:t>Patient Burden</a:t>
            </a:r>
            <a:endParaRPr lang="en-US" sz="2245" dirty="0"/>
          </a:p>
        </p:txBody>
      </p:sp>
      <p:sp>
        <p:nvSpPr>
          <p:cNvPr id="23" name="Text 18"/>
          <p:cNvSpPr/>
          <p:nvPr/>
        </p:nvSpPr>
        <p:spPr>
          <a:xfrm>
            <a:off x="5384363" y="6479619"/>
            <a:ext cx="3001447" cy="1040130"/>
          </a:xfrm>
          <a:prstGeom prst="rect">
            <a:avLst/>
          </a:prstGeom>
          <a:noFill/>
        </p:spPr>
        <p:txBody>
          <a:bodyPr wrap="square" rtlCol="0" anchor="t"/>
          <a:lstStyle/>
          <a:p>
            <a:pPr marL="0" indent="0">
              <a:lnSpc>
                <a:spcPts val="2730"/>
              </a:lnSpc>
              <a:buNone/>
            </a:pPr>
            <a:r>
              <a:rPr lang="en-US" sz="1705" dirty="0">
                <a:solidFill>
                  <a:srgbClr val="FFE5E5"/>
                </a:solidFill>
                <a:latin typeface="DM Sans" pitchFamily="34" charset="0"/>
                <a:ea typeface="DM Sans" pitchFamily="34" charset="-122"/>
                <a:cs typeface="DM Sans" pitchFamily="34" charset="-120"/>
              </a:rPr>
              <a:t>Multiple tests and procedures increase patient stress.</a:t>
            </a:r>
            <a:endParaRPr lang="en-US" sz="170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267"/>
          </a:xfrm>
          <a:prstGeom prst="rect">
            <a:avLst/>
          </a:prstGeom>
          <a:solidFill>
            <a:srgbClr val="0A0A0A">
              <a:alpha val="75000"/>
            </a:srgbClr>
          </a:solidFill>
        </p:spPr>
      </p:sp>
      <p:sp>
        <p:nvSpPr>
          <p:cNvPr id="4" name="Text 1"/>
          <p:cNvSpPr/>
          <p:nvPr/>
        </p:nvSpPr>
        <p:spPr>
          <a:xfrm>
            <a:off x="1588294" y="452438"/>
            <a:ext cx="11453693" cy="1082516"/>
          </a:xfrm>
          <a:prstGeom prst="rect">
            <a:avLst/>
          </a:prstGeom>
          <a:noFill/>
        </p:spPr>
        <p:txBody>
          <a:bodyPr wrap="square" rtlCol="0" anchor="t"/>
          <a:lstStyle/>
          <a:p>
            <a:pPr marL="0" indent="0">
              <a:lnSpc>
                <a:spcPts val="4260"/>
              </a:lnSpc>
              <a:buNone/>
            </a:pPr>
            <a:r>
              <a:rPr lang="en-US" sz="3410" dirty="0">
                <a:solidFill>
                  <a:srgbClr val="FAEBEB"/>
                </a:solidFill>
                <a:latin typeface="Dela Gothic One" pitchFamily="34" charset="0"/>
                <a:ea typeface="Dela Gothic One" pitchFamily="34" charset="-122"/>
                <a:cs typeface="Dela Gothic One" pitchFamily="34" charset="-120"/>
              </a:rPr>
              <a:t>Comprehensive System: Machine Learning Pipeline</a:t>
            </a:r>
            <a:endParaRPr lang="en-US" sz="3410" dirty="0"/>
          </a:p>
        </p:txBody>
      </p:sp>
      <p:sp>
        <p:nvSpPr>
          <p:cNvPr id="5" name="Text 2"/>
          <p:cNvSpPr/>
          <p:nvPr/>
        </p:nvSpPr>
        <p:spPr>
          <a:xfrm>
            <a:off x="1588294" y="1864042"/>
            <a:ext cx="11453693" cy="263247"/>
          </a:xfrm>
          <a:prstGeom prst="rect">
            <a:avLst/>
          </a:prstGeom>
          <a:noFill/>
        </p:spPr>
        <p:txBody>
          <a:bodyPr wrap="none" rtlCol="0" anchor="t"/>
          <a:lstStyle/>
          <a:p>
            <a:pPr marL="0" indent="0">
              <a:lnSpc>
                <a:spcPts val="2075"/>
              </a:lnSpc>
              <a:buNone/>
            </a:pPr>
            <a:r>
              <a:rPr lang="en-US" sz="1295" dirty="0">
                <a:solidFill>
                  <a:srgbClr val="FFE5E5"/>
                </a:solidFill>
                <a:latin typeface="DM Sans" pitchFamily="34" charset="0"/>
                <a:ea typeface="DM Sans" pitchFamily="34" charset="-122"/>
                <a:cs typeface="DM Sans" pitchFamily="34" charset="-120"/>
              </a:rPr>
              <a:t>A systematic approach for detecting lung cancer.</a:t>
            </a:r>
            <a:endParaRPr lang="en-US" sz="1295" dirty="0"/>
          </a:p>
        </p:txBody>
      </p:sp>
      <p:sp>
        <p:nvSpPr>
          <p:cNvPr id="6" name="Shape 3"/>
          <p:cNvSpPr/>
          <p:nvPr/>
        </p:nvSpPr>
        <p:spPr>
          <a:xfrm>
            <a:off x="1823680" y="2312313"/>
            <a:ext cx="22860" cy="5466517"/>
          </a:xfrm>
          <a:prstGeom prst="roundRect">
            <a:avLst>
              <a:gd name="adj" fmla="val 302330"/>
            </a:avLst>
          </a:prstGeom>
          <a:solidFill>
            <a:srgbClr val="8D2424"/>
          </a:solidFill>
        </p:spPr>
      </p:sp>
      <p:sp>
        <p:nvSpPr>
          <p:cNvPr id="7" name="Shape 4"/>
          <p:cNvSpPr/>
          <p:nvPr/>
        </p:nvSpPr>
        <p:spPr>
          <a:xfrm>
            <a:off x="1997333" y="2670929"/>
            <a:ext cx="575905" cy="22860"/>
          </a:xfrm>
          <a:prstGeom prst="roundRect">
            <a:avLst>
              <a:gd name="adj" fmla="val 302330"/>
            </a:avLst>
          </a:prstGeom>
          <a:solidFill>
            <a:srgbClr val="8D2424"/>
          </a:solidFill>
        </p:spPr>
      </p:sp>
      <p:sp>
        <p:nvSpPr>
          <p:cNvPr id="8" name="Shape 5"/>
          <p:cNvSpPr/>
          <p:nvPr/>
        </p:nvSpPr>
        <p:spPr>
          <a:xfrm>
            <a:off x="1650028" y="2497336"/>
            <a:ext cx="370165" cy="370165"/>
          </a:xfrm>
          <a:prstGeom prst="roundRect">
            <a:avLst>
              <a:gd name="adj" fmla="val 18671"/>
            </a:avLst>
          </a:prstGeom>
          <a:solidFill>
            <a:srgbClr val="740B0B"/>
          </a:solidFill>
          <a:ln w="7620">
            <a:solidFill>
              <a:srgbClr val="8D2424"/>
            </a:solidFill>
            <a:prstDash val="solid"/>
          </a:ln>
        </p:spPr>
      </p:sp>
      <p:sp>
        <p:nvSpPr>
          <p:cNvPr id="9" name="Text 6"/>
          <p:cNvSpPr/>
          <p:nvPr/>
        </p:nvSpPr>
        <p:spPr>
          <a:xfrm>
            <a:off x="1758732" y="2552462"/>
            <a:ext cx="152757" cy="259794"/>
          </a:xfrm>
          <a:prstGeom prst="rect">
            <a:avLst/>
          </a:prstGeom>
          <a:noFill/>
        </p:spPr>
        <p:txBody>
          <a:bodyPr wrap="none" rtlCol="0" anchor="t"/>
          <a:lstStyle/>
          <a:p>
            <a:pPr marL="0" indent="0" algn="ctr">
              <a:lnSpc>
                <a:spcPts val="2045"/>
              </a:lnSpc>
              <a:buNone/>
            </a:pPr>
            <a:r>
              <a:rPr lang="en-US" sz="2045" dirty="0">
                <a:solidFill>
                  <a:srgbClr val="FFE5E5"/>
                </a:solidFill>
                <a:latin typeface="Dela Gothic One" pitchFamily="34" charset="0"/>
                <a:ea typeface="Dela Gothic One" pitchFamily="34" charset="-122"/>
                <a:cs typeface="Dela Gothic One" pitchFamily="34" charset="-120"/>
              </a:rPr>
              <a:t>1</a:t>
            </a:r>
            <a:endParaRPr lang="en-US" sz="2045" dirty="0"/>
          </a:p>
        </p:txBody>
      </p:sp>
      <p:sp>
        <p:nvSpPr>
          <p:cNvPr id="10" name="Text 7"/>
          <p:cNvSpPr/>
          <p:nvPr/>
        </p:nvSpPr>
        <p:spPr>
          <a:xfrm>
            <a:off x="2740104" y="2476857"/>
            <a:ext cx="2165152" cy="270629"/>
          </a:xfrm>
          <a:prstGeom prst="rect">
            <a:avLst/>
          </a:prstGeom>
          <a:noFill/>
        </p:spPr>
        <p:txBody>
          <a:bodyPr wrap="none" rtlCol="0" anchor="t"/>
          <a:lstStyle/>
          <a:p>
            <a:pPr marL="0" indent="0" algn="l">
              <a:lnSpc>
                <a:spcPts val="2130"/>
              </a:lnSpc>
              <a:buNone/>
            </a:pPr>
            <a:r>
              <a:rPr lang="en-US" sz="1705" dirty="0">
                <a:solidFill>
                  <a:srgbClr val="FFE5E5"/>
                </a:solidFill>
                <a:latin typeface="Dela Gothic One" pitchFamily="34" charset="0"/>
                <a:ea typeface="Dela Gothic One" pitchFamily="34" charset="-122"/>
                <a:cs typeface="Dela Gothic One" pitchFamily="34" charset="-120"/>
              </a:rPr>
              <a:t>Data Collection</a:t>
            </a:r>
            <a:endParaRPr lang="en-US" sz="1705" dirty="0"/>
          </a:p>
        </p:txBody>
      </p:sp>
      <p:sp>
        <p:nvSpPr>
          <p:cNvPr id="11" name="Text 8"/>
          <p:cNvSpPr/>
          <p:nvPr/>
        </p:nvSpPr>
        <p:spPr>
          <a:xfrm>
            <a:off x="2740104" y="2846189"/>
            <a:ext cx="10301883" cy="263247"/>
          </a:xfrm>
          <a:prstGeom prst="rect">
            <a:avLst/>
          </a:prstGeom>
          <a:noFill/>
        </p:spPr>
        <p:txBody>
          <a:bodyPr wrap="none" rtlCol="0" anchor="t"/>
          <a:lstStyle/>
          <a:p>
            <a:pPr marL="0" indent="0" algn="l">
              <a:lnSpc>
                <a:spcPts val="2075"/>
              </a:lnSpc>
              <a:buNone/>
            </a:pPr>
            <a:r>
              <a:rPr lang="en-US" sz="1295" dirty="0">
                <a:solidFill>
                  <a:srgbClr val="FFE5E5"/>
                </a:solidFill>
                <a:latin typeface="DM Sans" pitchFamily="34" charset="0"/>
                <a:ea typeface="DM Sans" pitchFamily="34" charset="-122"/>
                <a:cs typeface="DM Sans" pitchFamily="34" charset="-120"/>
              </a:rPr>
              <a:t>Gathering and preparing relevant data sets.</a:t>
            </a:r>
            <a:endParaRPr lang="en-US" sz="1295" dirty="0"/>
          </a:p>
        </p:txBody>
      </p:sp>
      <p:sp>
        <p:nvSpPr>
          <p:cNvPr id="12" name="Shape 9"/>
          <p:cNvSpPr/>
          <p:nvPr/>
        </p:nvSpPr>
        <p:spPr>
          <a:xfrm>
            <a:off x="1997333" y="3797141"/>
            <a:ext cx="575905" cy="22860"/>
          </a:xfrm>
          <a:prstGeom prst="roundRect">
            <a:avLst>
              <a:gd name="adj" fmla="val 302330"/>
            </a:avLst>
          </a:prstGeom>
          <a:solidFill>
            <a:srgbClr val="8D2424"/>
          </a:solidFill>
        </p:spPr>
      </p:sp>
      <p:sp>
        <p:nvSpPr>
          <p:cNvPr id="13" name="Shape 10"/>
          <p:cNvSpPr/>
          <p:nvPr/>
        </p:nvSpPr>
        <p:spPr>
          <a:xfrm>
            <a:off x="1650028" y="3623548"/>
            <a:ext cx="370165" cy="370165"/>
          </a:xfrm>
          <a:prstGeom prst="roundRect">
            <a:avLst>
              <a:gd name="adj" fmla="val 18671"/>
            </a:avLst>
          </a:prstGeom>
          <a:solidFill>
            <a:srgbClr val="740B0B"/>
          </a:solidFill>
          <a:ln w="7620">
            <a:solidFill>
              <a:srgbClr val="8D2424"/>
            </a:solidFill>
            <a:prstDash val="solid"/>
          </a:ln>
        </p:spPr>
      </p:sp>
      <p:sp>
        <p:nvSpPr>
          <p:cNvPr id="14" name="Text 11"/>
          <p:cNvSpPr/>
          <p:nvPr/>
        </p:nvSpPr>
        <p:spPr>
          <a:xfrm>
            <a:off x="1726585" y="3678674"/>
            <a:ext cx="216932" cy="259794"/>
          </a:xfrm>
          <a:prstGeom prst="rect">
            <a:avLst/>
          </a:prstGeom>
          <a:noFill/>
        </p:spPr>
        <p:txBody>
          <a:bodyPr wrap="none" rtlCol="0" anchor="t"/>
          <a:lstStyle/>
          <a:p>
            <a:pPr marL="0" indent="0" algn="ctr">
              <a:lnSpc>
                <a:spcPts val="2045"/>
              </a:lnSpc>
              <a:buNone/>
            </a:pPr>
            <a:r>
              <a:rPr lang="en-US" sz="2045" dirty="0">
                <a:solidFill>
                  <a:srgbClr val="FFE5E5"/>
                </a:solidFill>
                <a:latin typeface="Dela Gothic One" pitchFamily="34" charset="0"/>
                <a:ea typeface="Dela Gothic One" pitchFamily="34" charset="-122"/>
                <a:cs typeface="Dela Gothic One" pitchFamily="34" charset="-120"/>
              </a:rPr>
              <a:t>2</a:t>
            </a:r>
            <a:endParaRPr lang="en-US" sz="2045" dirty="0"/>
          </a:p>
        </p:txBody>
      </p:sp>
      <p:sp>
        <p:nvSpPr>
          <p:cNvPr id="15" name="Text 12"/>
          <p:cNvSpPr/>
          <p:nvPr/>
        </p:nvSpPr>
        <p:spPr>
          <a:xfrm>
            <a:off x="2740104" y="3603069"/>
            <a:ext cx="2451616" cy="270629"/>
          </a:xfrm>
          <a:prstGeom prst="rect">
            <a:avLst/>
          </a:prstGeom>
          <a:noFill/>
        </p:spPr>
        <p:txBody>
          <a:bodyPr wrap="none" rtlCol="0" anchor="t"/>
          <a:lstStyle/>
          <a:p>
            <a:pPr marL="0" indent="0" algn="l">
              <a:lnSpc>
                <a:spcPts val="2130"/>
              </a:lnSpc>
              <a:buNone/>
            </a:pPr>
            <a:r>
              <a:rPr lang="en-US" sz="1705" dirty="0">
                <a:solidFill>
                  <a:srgbClr val="FFE5E5"/>
                </a:solidFill>
                <a:latin typeface="Dela Gothic One" pitchFamily="34" charset="0"/>
                <a:ea typeface="Dela Gothic One" pitchFamily="34" charset="-122"/>
                <a:cs typeface="Dela Gothic One" pitchFamily="34" charset="-120"/>
              </a:rPr>
              <a:t>Feature Extraction</a:t>
            </a:r>
            <a:endParaRPr lang="en-US" sz="1705" dirty="0"/>
          </a:p>
        </p:txBody>
      </p:sp>
      <p:sp>
        <p:nvSpPr>
          <p:cNvPr id="16" name="Text 13"/>
          <p:cNvSpPr/>
          <p:nvPr/>
        </p:nvSpPr>
        <p:spPr>
          <a:xfrm>
            <a:off x="2740104" y="3972401"/>
            <a:ext cx="10301883" cy="263247"/>
          </a:xfrm>
          <a:prstGeom prst="rect">
            <a:avLst/>
          </a:prstGeom>
          <a:noFill/>
        </p:spPr>
        <p:txBody>
          <a:bodyPr wrap="none" rtlCol="0" anchor="t"/>
          <a:lstStyle/>
          <a:p>
            <a:pPr marL="0" indent="0" algn="l">
              <a:lnSpc>
                <a:spcPts val="2075"/>
              </a:lnSpc>
              <a:buNone/>
            </a:pPr>
            <a:r>
              <a:rPr lang="en-US" sz="1295" dirty="0">
                <a:solidFill>
                  <a:srgbClr val="FFE5E5"/>
                </a:solidFill>
                <a:latin typeface="DM Sans" pitchFamily="34" charset="0"/>
                <a:ea typeface="DM Sans" pitchFamily="34" charset="-122"/>
                <a:cs typeface="DM Sans" pitchFamily="34" charset="-120"/>
              </a:rPr>
              <a:t>Identifying patterns and features within the data.</a:t>
            </a:r>
            <a:endParaRPr lang="en-US" sz="1295" dirty="0"/>
          </a:p>
        </p:txBody>
      </p:sp>
      <p:sp>
        <p:nvSpPr>
          <p:cNvPr id="17" name="Shape 14"/>
          <p:cNvSpPr/>
          <p:nvPr/>
        </p:nvSpPr>
        <p:spPr>
          <a:xfrm>
            <a:off x="1997333" y="4923353"/>
            <a:ext cx="575905" cy="22860"/>
          </a:xfrm>
          <a:prstGeom prst="roundRect">
            <a:avLst>
              <a:gd name="adj" fmla="val 302330"/>
            </a:avLst>
          </a:prstGeom>
          <a:solidFill>
            <a:srgbClr val="8D2424"/>
          </a:solidFill>
        </p:spPr>
      </p:sp>
      <p:sp>
        <p:nvSpPr>
          <p:cNvPr id="18" name="Shape 15"/>
          <p:cNvSpPr/>
          <p:nvPr/>
        </p:nvSpPr>
        <p:spPr>
          <a:xfrm>
            <a:off x="1650028" y="4749760"/>
            <a:ext cx="370165" cy="370165"/>
          </a:xfrm>
          <a:prstGeom prst="roundRect">
            <a:avLst>
              <a:gd name="adj" fmla="val 18671"/>
            </a:avLst>
          </a:prstGeom>
          <a:solidFill>
            <a:srgbClr val="740B0B"/>
          </a:solidFill>
          <a:ln w="7620">
            <a:solidFill>
              <a:srgbClr val="8D2424"/>
            </a:solidFill>
            <a:prstDash val="solid"/>
          </a:ln>
        </p:spPr>
      </p:sp>
      <p:sp>
        <p:nvSpPr>
          <p:cNvPr id="19" name="Text 16"/>
          <p:cNvSpPr/>
          <p:nvPr/>
        </p:nvSpPr>
        <p:spPr>
          <a:xfrm>
            <a:off x="1720632" y="4804886"/>
            <a:ext cx="228838" cy="259794"/>
          </a:xfrm>
          <a:prstGeom prst="rect">
            <a:avLst/>
          </a:prstGeom>
          <a:noFill/>
        </p:spPr>
        <p:txBody>
          <a:bodyPr wrap="none" rtlCol="0" anchor="t"/>
          <a:lstStyle/>
          <a:p>
            <a:pPr marL="0" indent="0" algn="ctr">
              <a:lnSpc>
                <a:spcPts val="2045"/>
              </a:lnSpc>
              <a:buNone/>
            </a:pPr>
            <a:r>
              <a:rPr lang="en-US" sz="2045" dirty="0">
                <a:solidFill>
                  <a:srgbClr val="FFE5E5"/>
                </a:solidFill>
                <a:latin typeface="Dela Gothic One" pitchFamily="34" charset="0"/>
                <a:ea typeface="Dela Gothic One" pitchFamily="34" charset="-122"/>
                <a:cs typeface="Dela Gothic One" pitchFamily="34" charset="-120"/>
              </a:rPr>
              <a:t>3</a:t>
            </a:r>
            <a:endParaRPr lang="en-US" sz="2045" dirty="0"/>
          </a:p>
        </p:txBody>
      </p:sp>
      <p:sp>
        <p:nvSpPr>
          <p:cNvPr id="20" name="Text 17"/>
          <p:cNvSpPr/>
          <p:nvPr/>
        </p:nvSpPr>
        <p:spPr>
          <a:xfrm>
            <a:off x="2740104" y="4729282"/>
            <a:ext cx="2165152" cy="270629"/>
          </a:xfrm>
          <a:prstGeom prst="rect">
            <a:avLst/>
          </a:prstGeom>
          <a:noFill/>
        </p:spPr>
        <p:txBody>
          <a:bodyPr wrap="none" rtlCol="0" anchor="t"/>
          <a:lstStyle/>
          <a:p>
            <a:pPr marL="0" indent="0" algn="l">
              <a:lnSpc>
                <a:spcPts val="2130"/>
              </a:lnSpc>
              <a:buNone/>
            </a:pPr>
            <a:r>
              <a:rPr lang="en-US" sz="1705" dirty="0">
                <a:solidFill>
                  <a:srgbClr val="FFE5E5"/>
                </a:solidFill>
                <a:latin typeface="Dela Gothic One" pitchFamily="34" charset="0"/>
                <a:ea typeface="Dela Gothic One" pitchFamily="34" charset="-122"/>
                <a:cs typeface="Dela Gothic One" pitchFamily="34" charset="-120"/>
              </a:rPr>
              <a:t>Model Training</a:t>
            </a:r>
            <a:endParaRPr lang="en-US" sz="1705" dirty="0"/>
          </a:p>
        </p:txBody>
      </p:sp>
      <p:sp>
        <p:nvSpPr>
          <p:cNvPr id="21" name="Text 18"/>
          <p:cNvSpPr/>
          <p:nvPr/>
        </p:nvSpPr>
        <p:spPr>
          <a:xfrm>
            <a:off x="2740104" y="5098613"/>
            <a:ext cx="10301883" cy="263247"/>
          </a:xfrm>
          <a:prstGeom prst="rect">
            <a:avLst/>
          </a:prstGeom>
          <a:noFill/>
        </p:spPr>
        <p:txBody>
          <a:bodyPr wrap="none" rtlCol="0" anchor="t"/>
          <a:lstStyle/>
          <a:p>
            <a:pPr marL="0" indent="0" algn="l">
              <a:lnSpc>
                <a:spcPts val="2075"/>
              </a:lnSpc>
              <a:buNone/>
            </a:pPr>
            <a:r>
              <a:rPr lang="en-US" sz="1295" dirty="0">
                <a:solidFill>
                  <a:srgbClr val="FFE5E5"/>
                </a:solidFill>
                <a:latin typeface="DM Sans" pitchFamily="34" charset="0"/>
                <a:ea typeface="DM Sans" pitchFamily="34" charset="-122"/>
                <a:cs typeface="DM Sans" pitchFamily="34" charset="-120"/>
              </a:rPr>
              <a:t>Developing and optimizing machine learning models.</a:t>
            </a:r>
            <a:endParaRPr lang="en-US" sz="1295" dirty="0"/>
          </a:p>
        </p:txBody>
      </p:sp>
      <p:sp>
        <p:nvSpPr>
          <p:cNvPr id="22" name="Shape 19"/>
          <p:cNvSpPr/>
          <p:nvPr/>
        </p:nvSpPr>
        <p:spPr>
          <a:xfrm>
            <a:off x="1997333" y="6049566"/>
            <a:ext cx="575905" cy="22860"/>
          </a:xfrm>
          <a:prstGeom prst="roundRect">
            <a:avLst>
              <a:gd name="adj" fmla="val 302330"/>
            </a:avLst>
          </a:prstGeom>
          <a:solidFill>
            <a:srgbClr val="8D2424"/>
          </a:solidFill>
        </p:spPr>
      </p:sp>
      <p:sp>
        <p:nvSpPr>
          <p:cNvPr id="23" name="Shape 20"/>
          <p:cNvSpPr/>
          <p:nvPr/>
        </p:nvSpPr>
        <p:spPr>
          <a:xfrm>
            <a:off x="1650028" y="5875973"/>
            <a:ext cx="370165" cy="370165"/>
          </a:xfrm>
          <a:prstGeom prst="roundRect">
            <a:avLst>
              <a:gd name="adj" fmla="val 18671"/>
            </a:avLst>
          </a:prstGeom>
          <a:solidFill>
            <a:srgbClr val="740B0B"/>
          </a:solidFill>
          <a:ln w="7620">
            <a:solidFill>
              <a:srgbClr val="8D2424"/>
            </a:solidFill>
            <a:prstDash val="solid"/>
          </a:ln>
        </p:spPr>
      </p:sp>
      <p:sp>
        <p:nvSpPr>
          <p:cNvPr id="24" name="Text 21"/>
          <p:cNvSpPr/>
          <p:nvPr/>
        </p:nvSpPr>
        <p:spPr>
          <a:xfrm>
            <a:off x="1715036" y="5931098"/>
            <a:ext cx="240030" cy="259794"/>
          </a:xfrm>
          <a:prstGeom prst="rect">
            <a:avLst/>
          </a:prstGeom>
          <a:noFill/>
        </p:spPr>
        <p:txBody>
          <a:bodyPr wrap="none" rtlCol="0" anchor="t"/>
          <a:lstStyle/>
          <a:p>
            <a:pPr marL="0" indent="0" algn="ctr">
              <a:lnSpc>
                <a:spcPts val="2045"/>
              </a:lnSpc>
              <a:buNone/>
            </a:pPr>
            <a:r>
              <a:rPr lang="en-US" sz="2045" dirty="0">
                <a:solidFill>
                  <a:srgbClr val="FFE5E5"/>
                </a:solidFill>
                <a:latin typeface="Dela Gothic One" pitchFamily="34" charset="0"/>
                <a:ea typeface="Dela Gothic One" pitchFamily="34" charset="-122"/>
                <a:cs typeface="Dela Gothic One" pitchFamily="34" charset="-120"/>
              </a:rPr>
              <a:t>4</a:t>
            </a:r>
            <a:endParaRPr lang="en-US" sz="2045" dirty="0"/>
          </a:p>
        </p:txBody>
      </p:sp>
      <p:sp>
        <p:nvSpPr>
          <p:cNvPr id="25" name="Text 22"/>
          <p:cNvSpPr/>
          <p:nvPr/>
        </p:nvSpPr>
        <p:spPr>
          <a:xfrm>
            <a:off x="2740104" y="5855494"/>
            <a:ext cx="2165152" cy="270629"/>
          </a:xfrm>
          <a:prstGeom prst="rect">
            <a:avLst/>
          </a:prstGeom>
          <a:noFill/>
        </p:spPr>
        <p:txBody>
          <a:bodyPr wrap="none" rtlCol="0" anchor="t"/>
          <a:lstStyle/>
          <a:p>
            <a:pPr marL="0" indent="0" algn="l">
              <a:lnSpc>
                <a:spcPts val="2130"/>
              </a:lnSpc>
              <a:buNone/>
            </a:pPr>
            <a:r>
              <a:rPr lang="en-US" sz="1705" dirty="0">
                <a:solidFill>
                  <a:srgbClr val="FFE5E5"/>
                </a:solidFill>
                <a:latin typeface="Dela Gothic One" pitchFamily="34" charset="0"/>
                <a:ea typeface="Dela Gothic One" pitchFamily="34" charset="-122"/>
                <a:cs typeface="Dela Gothic One" pitchFamily="34" charset="-120"/>
              </a:rPr>
              <a:t>Prediction</a:t>
            </a:r>
            <a:endParaRPr lang="en-US" sz="1705" dirty="0"/>
          </a:p>
        </p:txBody>
      </p:sp>
      <p:sp>
        <p:nvSpPr>
          <p:cNvPr id="26" name="Text 23"/>
          <p:cNvSpPr/>
          <p:nvPr/>
        </p:nvSpPr>
        <p:spPr>
          <a:xfrm>
            <a:off x="2740104" y="6224826"/>
            <a:ext cx="10301883" cy="263247"/>
          </a:xfrm>
          <a:prstGeom prst="rect">
            <a:avLst/>
          </a:prstGeom>
          <a:noFill/>
        </p:spPr>
        <p:txBody>
          <a:bodyPr wrap="none" rtlCol="0" anchor="t"/>
          <a:lstStyle/>
          <a:p>
            <a:pPr marL="0" indent="0" algn="l">
              <a:lnSpc>
                <a:spcPts val="2075"/>
              </a:lnSpc>
              <a:buNone/>
            </a:pPr>
            <a:r>
              <a:rPr lang="en-US" sz="1295" dirty="0">
                <a:solidFill>
                  <a:srgbClr val="FFE5E5"/>
                </a:solidFill>
                <a:latin typeface="DM Sans" pitchFamily="34" charset="0"/>
                <a:ea typeface="DM Sans" pitchFamily="34" charset="-122"/>
                <a:cs typeface="DM Sans" pitchFamily="34" charset="-120"/>
              </a:rPr>
              <a:t>Utilizing trained models to predict lung cancer risk.</a:t>
            </a:r>
            <a:endParaRPr lang="en-US" sz="1295" dirty="0"/>
          </a:p>
        </p:txBody>
      </p:sp>
      <p:sp>
        <p:nvSpPr>
          <p:cNvPr id="27" name="Shape 24"/>
          <p:cNvSpPr/>
          <p:nvPr/>
        </p:nvSpPr>
        <p:spPr>
          <a:xfrm>
            <a:off x="1997333" y="7175778"/>
            <a:ext cx="575905" cy="22860"/>
          </a:xfrm>
          <a:prstGeom prst="roundRect">
            <a:avLst>
              <a:gd name="adj" fmla="val 302330"/>
            </a:avLst>
          </a:prstGeom>
          <a:solidFill>
            <a:srgbClr val="8D2424"/>
          </a:solidFill>
        </p:spPr>
      </p:sp>
      <p:sp>
        <p:nvSpPr>
          <p:cNvPr id="28" name="Shape 25"/>
          <p:cNvSpPr/>
          <p:nvPr/>
        </p:nvSpPr>
        <p:spPr>
          <a:xfrm>
            <a:off x="1650028" y="7002185"/>
            <a:ext cx="370165" cy="370165"/>
          </a:xfrm>
          <a:prstGeom prst="roundRect">
            <a:avLst>
              <a:gd name="adj" fmla="val 18671"/>
            </a:avLst>
          </a:prstGeom>
          <a:solidFill>
            <a:srgbClr val="740B0B"/>
          </a:solidFill>
          <a:ln w="7620">
            <a:solidFill>
              <a:srgbClr val="8D2424"/>
            </a:solidFill>
            <a:prstDash val="solid"/>
          </a:ln>
        </p:spPr>
      </p:sp>
      <p:sp>
        <p:nvSpPr>
          <p:cNvPr id="29" name="Text 26"/>
          <p:cNvSpPr/>
          <p:nvPr/>
        </p:nvSpPr>
        <p:spPr>
          <a:xfrm>
            <a:off x="1720275" y="7057311"/>
            <a:ext cx="229672" cy="259794"/>
          </a:xfrm>
          <a:prstGeom prst="rect">
            <a:avLst/>
          </a:prstGeom>
          <a:noFill/>
        </p:spPr>
        <p:txBody>
          <a:bodyPr wrap="none" rtlCol="0" anchor="t"/>
          <a:lstStyle/>
          <a:p>
            <a:pPr marL="0" indent="0" algn="ctr">
              <a:lnSpc>
                <a:spcPts val="2045"/>
              </a:lnSpc>
              <a:buNone/>
            </a:pPr>
            <a:r>
              <a:rPr lang="en-US" sz="2045" dirty="0">
                <a:solidFill>
                  <a:srgbClr val="FFE5E5"/>
                </a:solidFill>
                <a:latin typeface="Dela Gothic One" pitchFamily="34" charset="0"/>
                <a:ea typeface="Dela Gothic One" pitchFamily="34" charset="-122"/>
                <a:cs typeface="Dela Gothic One" pitchFamily="34" charset="-120"/>
              </a:rPr>
              <a:t>5</a:t>
            </a:r>
            <a:endParaRPr lang="en-US" sz="2045" dirty="0"/>
          </a:p>
        </p:txBody>
      </p:sp>
      <p:sp>
        <p:nvSpPr>
          <p:cNvPr id="30" name="Text 27"/>
          <p:cNvSpPr/>
          <p:nvPr/>
        </p:nvSpPr>
        <p:spPr>
          <a:xfrm>
            <a:off x="2740104" y="6981706"/>
            <a:ext cx="2165152" cy="270629"/>
          </a:xfrm>
          <a:prstGeom prst="rect">
            <a:avLst/>
          </a:prstGeom>
          <a:noFill/>
        </p:spPr>
        <p:txBody>
          <a:bodyPr wrap="none" rtlCol="0" anchor="t"/>
          <a:lstStyle/>
          <a:p>
            <a:pPr marL="0" indent="0" algn="l">
              <a:lnSpc>
                <a:spcPts val="2130"/>
              </a:lnSpc>
              <a:buNone/>
            </a:pPr>
            <a:r>
              <a:rPr lang="en-US" sz="1705" dirty="0">
                <a:solidFill>
                  <a:srgbClr val="FFE5E5"/>
                </a:solidFill>
                <a:latin typeface="Dela Gothic One" pitchFamily="34" charset="0"/>
                <a:ea typeface="Dela Gothic One" pitchFamily="34" charset="-122"/>
                <a:cs typeface="Dela Gothic One" pitchFamily="34" charset="-120"/>
              </a:rPr>
              <a:t>Evaluation</a:t>
            </a:r>
            <a:endParaRPr lang="en-US" sz="1705" dirty="0"/>
          </a:p>
        </p:txBody>
      </p:sp>
      <p:sp>
        <p:nvSpPr>
          <p:cNvPr id="31" name="Text 28"/>
          <p:cNvSpPr/>
          <p:nvPr/>
        </p:nvSpPr>
        <p:spPr>
          <a:xfrm>
            <a:off x="2740104" y="7351038"/>
            <a:ext cx="10301883" cy="263247"/>
          </a:xfrm>
          <a:prstGeom prst="rect">
            <a:avLst/>
          </a:prstGeom>
          <a:noFill/>
        </p:spPr>
        <p:txBody>
          <a:bodyPr wrap="none" rtlCol="0" anchor="t"/>
          <a:lstStyle/>
          <a:p>
            <a:pPr marL="0" indent="0" algn="l">
              <a:lnSpc>
                <a:spcPts val="2075"/>
              </a:lnSpc>
              <a:buNone/>
            </a:pPr>
            <a:r>
              <a:rPr lang="en-US" sz="1295" dirty="0">
                <a:solidFill>
                  <a:srgbClr val="FFE5E5"/>
                </a:solidFill>
                <a:latin typeface="DM Sans" pitchFamily="34" charset="0"/>
                <a:ea typeface="DM Sans" pitchFamily="34" charset="-122"/>
                <a:cs typeface="DM Sans" pitchFamily="34" charset="-120"/>
              </a:rPr>
              <a:t>Assessing the accuracy and performance of the models.</a:t>
            </a:r>
            <a:endParaRPr lang="en-US" sz="129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14748" y="2466499"/>
            <a:ext cx="4944904" cy="3296603"/>
          </a:xfrm>
          <a:prstGeom prst="rect">
            <a:avLst/>
          </a:prstGeom>
        </p:spPr>
      </p:pic>
      <p:sp>
        <p:nvSpPr>
          <p:cNvPr id="6" name="Text 1"/>
          <p:cNvSpPr/>
          <p:nvPr/>
        </p:nvSpPr>
        <p:spPr>
          <a:xfrm>
            <a:off x="758309" y="1830824"/>
            <a:ext cx="7627382" cy="1425416"/>
          </a:xfrm>
          <a:prstGeom prst="rect">
            <a:avLst/>
          </a:prstGeom>
          <a:noFill/>
        </p:spPr>
        <p:txBody>
          <a:bodyPr wrap="square" rtlCol="0" anchor="t"/>
          <a:lstStyle/>
          <a:p>
            <a:pPr marL="0" indent="0">
              <a:lnSpc>
                <a:spcPts val="5610"/>
              </a:lnSpc>
              <a:buNone/>
            </a:pPr>
            <a:r>
              <a:rPr lang="en-US" sz="4490" dirty="0">
                <a:solidFill>
                  <a:srgbClr val="FAEBEB"/>
                </a:solidFill>
                <a:latin typeface="Dela Gothic One" pitchFamily="34" charset="0"/>
                <a:ea typeface="Dela Gothic One" pitchFamily="34" charset="-122"/>
                <a:cs typeface="Dela Gothic One" pitchFamily="34" charset="-120"/>
              </a:rPr>
              <a:t>Data-Driven Insights: Feature Engineering</a:t>
            </a:r>
            <a:endParaRPr lang="en-US" sz="4490" dirty="0"/>
          </a:p>
        </p:txBody>
      </p:sp>
      <p:sp>
        <p:nvSpPr>
          <p:cNvPr id="7" name="Text 2"/>
          <p:cNvSpPr/>
          <p:nvPr/>
        </p:nvSpPr>
        <p:spPr>
          <a:xfrm>
            <a:off x="758309" y="3581162"/>
            <a:ext cx="7627382" cy="346710"/>
          </a:xfrm>
          <a:prstGeom prst="rect">
            <a:avLst/>
          </a:prstGeom>
          <a:noFill/>
        </p:spPr>
        <p:txBody>
          <a:bodyPr wrap="none" rtlCol="0" anchor="t"/>
          <a:lstStyle/>
          <a:p>
            <a:pPr marL="0" indent="0">
              <a:lnSpc>
                <a:spcPts val="2730"/>
              </a:lnSpc>
              <a:buNone/>
            </a:pPr>
            <a:r>
              <a:rPr lang="en-US" sz="1705" dirty="0">
                <a:solidFill>
                  <a:srgbClr val="FFE5E5"/>
                </a:solidFill>
                <a:latin typeface="DM Sans" pitchFamily="34" charset="0"/>
                <a:ea typeface="DM Sans" pitchFamily="34" charset="-122"/>
                <a:cs typeface="DM Sans" pitchFamily="34" charset="-120"/>
              </a:rPr>
              <a:t>Extracting valuable information from diverse sources.</a:t>
            </a:r>
            <a:endParaRPr lang="en-US" sz="1705" dirty="0"/>
          </a:p>
        </p:txBody>
      </p:sp>
      <p:sp>
        <p:nvSpPr>
          <p:cNvPr id="8" name="Shape 3"/>
          <p:cNvSpPr/>
          <p:nvPr/>
        </p:nvSpPr>
        <p:spPr>
          <a:xfrm>
            <a:off x="758309" y="4171593"/>
            <a:ext cx="7627382" cy="2227183"/>
          </a:xfrm>
          <a:prstGeom prst="roundRect">
            <a:avLst>
              <a:gd name="adj" fmla="val 4086"/>
            </a:avLst>
          </a:prstGeom>
          <a:noFill/>
          <a:ln w="7620">
            <a:solidFill>
              <a:srgbClr val="FFFFFF">
                <a:alpha val="24000"/>
              </a:srgbClr>
            </a:solidFill>
            <a:prstDash val="solid"/>
          </a:ln>
        </p:spPr>
      </p:sp>
      <p:sp>
        <p:nvSpPr>
          <p:cNvPr id="9" name="Shape 4"/>
          <p:cNvSpPr/>
          <p:nvPr/>
        </p:nvSpPr>
        <p:spPr>
          <a:xfrm>
            <a:off x="765929" y="4179213"/>
            <a:ext cx="7612142" cy="621744"/>
          </a:xfrm>
          <a:prstGeom prst="rect">
            <a:avLst/>
          </a:prstGeom>
          <a:solidFill>
            <a:srgbClr val="FFFFFF">
              <a:alpha val="4000"/>
            </a:srgbClr>
          </a:solidFill>
        </p:spPr>
      </p:sp>
      <p:sp>
        <p:nvSpPr>
          <p:cNvPr id="10" name="Text 5"/>
          <p:cNvSpPr/>
          <p:nvPr/>
        </p:nvSpPr>
        <p:spPr>
          <a:xfrm>
            <a:off x="982504" y="4316730"/>
            <a:ext cx="3369112" cy="346710"/>
          </a:xfrm>
          <a:prstGeom prst="rect">
            <a:avLst/>
          </a:prstGeom>
          <a:noFill/>
        </p:spPr>
        <p:txBody>
          <a:bodyPr wrap="none" rtlCol="0" anchor="t"/>
          <a:lstStyle/>
          <a:p>
            <a:pPr marL="0" indent="0">
              <a:lnSpc>
                <a:spcPts val="2730"/>
              </a:lnSpc>
              <a:buNone/>
            </a:pPr>
            <a:r>
              <a:rPr lang="en-US" sz="1705" dirty="0">
                <a:solidFill>
                  <a:srgbClr val="FFE5E5"/>
                </a:solidFill>
                <a:latin typeface="DM Sans" pitchFamily="34" charset="0"/>
                <a:ea typeface="DM Sans" pitchFamily="34" charset="-122"/>
                <a:cs typeface="DM Sans" pitchFamily="34" charset="-120"/>
              </a:rPr>
              <a:t>Medical Imaging</a:t>
            </a:r>
            <a:endParaRPr lang="en-US" sz="1705" dirty="0"/>
          </a:p>
        </p:txBody>
      </p:sp>
      <p:sp>
        <p:nvSpPr>
          <p:cNvPr id="11" name="Text 6"/>
          <p:cNvSpPr/>
          <p:nvPr/>
        </p:nvSpPr>
        <p:spPr>
          <a:xfrm>
            <a:off x="4792385" y="4316730"/>
            <a:ext cx="3369112" cy="346710"/>
          </a:xfrm>
          <a:prstGeom prst="rect">
            <a:avLst/>
          </a:prstGeom>
          <a:noFill/>
        </p:spPr>
        <p:txBody>
          <a:bodyPr wrap="none" rtlCol="0" anchor="t"/>
          <a:lstStyle/>
          <a:p>
            <a:pPr marL="0" indent="0">
              <a:lnSpc>
                <a:spcPts val="2730"/>
              </a:lnSpc>
              <a:buNone/>
            </a:pPr>
            <a:r>
              <a:rPr lang="en-US" sz="1705" dirty="0">
                <a:solidFill>
                  <a:srgbClr val="FFE5E5"/>
                </a:solidFill>
                <a:latin typeface="DM Sans" pitchFamily="34" charset="0"/>
                <a:ea typeface="DM Sans" pitchFamily="34" charset="-122"/>
                <a:cs typeface="DM Sans" pitchFamily="34" charset="-120"/>
              </a:rPr>
              <a:t>CT scans, X-rays, PET scans</a:t>
            </a:r>
            <a:endParaRPr lang="en-US" sz="1705" dirty="0"/>
          </a:p>
        </p:txBody>
      </p:sp>
      <p:sp>
        <p:nvSpPr>
          <p:cNvPr id="12" name="Shape 7"/>
          <p:cNvSpPr/>
          <p:nvPr/>
        </p:nvSpPr>
        <p:spPr>
          <a:xfrm>
            <a:off x="765929" y="4800957"/>
            <a:ext cx="7612142" cy="968454"/>
          </a:xfrm>
          <a:prstGeom prst="rect">
            <a:avLst/>
          </a:prstGeom>
          <a:solidFill>
            <a:srgbClr val="000000">
              <a:alpha val="4000"/>
            </a:srgbClr>
          </a:solidFill>
        </p:spPr>
      </p:sp>
      <p:sp>
        <p:nvSpPr>
          <p:cNvPr id="13" name="Text 8"/>
          <p:cNvSpPr/>
          <p:nvPr/>
        </p:nvSpPr>
        <p:spPr>
          <a:xfrm>
            <a:off x="982504" y="4938474"/>
            <a:ext cx="3369112" cy="346710"/>
          </a:xfrm>
          <a:prstGeom prst="rect">
            <a:avLst/>
          </a:prstGeom>
          <a:noFill/>
        </p:spPr>
        <p:txBody>
          <a:bodyPr wrap="none" rtlCol="0" anchor="t"/>
          <a:lstStyle/>
          <a:p>
            <a:pPr marL="0" indent="0">
              <a:lnSpc>
                <a:spcPts val="2730"/>
              </a:lnSpc>
              <a:buNone/>
            </a:pPr>
            <a:r>
              <a:rPr lang="en-US" sz="1705" dirty="0">
                <a:solidFill>
                  <a:srgbClr val="FFE5E5"/>
                </a:solidFill>
                <a:latin typeface="DM Sans" pitchFamily="34" charset="0"/>
                <a:ea typeface="DM Sans" pitchFamily="34" charset="-122"/>
                <a:cs typeface="DM Sans" pitchFamily="34" charset="-120"/>
              </a:rPr>
              <a:t>Patient Data</a:t>
            </a:r>
            <a:endParaRPr lang="en-US" sz="1705" dirty="0"/>
          </a:p>
        </p:txBody>
      </p:sp>
      <p:sp>
        <p:nvSpPr>
          <p:cNvPr id="14" name="Text 9"/>
          <p:cNvSpPr/>
          <p:nvPr/>
        </p:nvSpPr>
        <p:spPr>
          <a:xfrm>
            <a:off x="4792385" y="4938474"/>
            <a:ext cx="3369112" cy="693420"/>
          </a:xfrm>
          <a:prstGeom prst="rect">
            <a:avLst/>
          </a:prstGeom>
          <a:noFill/>
        </p:spPr>
        <p:txBody>
          <a:bodyPr wrap="square" rtlCol="0" anchor="t"/>
          <a:lstStyle/>
          <a:p>
            <a:pPr marL="0" indent="0">
              <a:lnSpc>
                <a:spcPts val="2730"/>
              </a:lnSpc>
              <a:buNone/>
            </a:pPr>
            <a:r>
              <a:rPr lang="en-US" sz="1705" dirty="0">
                <a:solidFill>
                  <a:srgbClr val="FFE5E5"/>
                </a:solidFill>
                <a:latin typeface="DM Sans" pitchFamily="34" charset="0"/>
                <a:ea typeface="DM Sans" pitchFamily="34" charset="-122"/>
                <a:cs typeface="DM Sans" pitchFamily="34" charset="-120"/>
              </a:rPr>
              <a:t>Age, gender, smoking history, family history</a:t>
            </a:r>
            <a:endParaRPr lang="en-US" sz="1705" dirty="0"/>
          </a:p>
        </p:txBody>
      </p:sp>
      <p:sp>
        <p:nvSpPr>
          <p:cNvPr id="15" name="Shape 10"/>
          <p:cNvSpPr/>
          <p:nvPr/>
        </p:nvSpPr>
        <p:spPr>
          <a:xfrm>
            <a:off x="765929" y="5769412"/>
            <a:ext cx="7612142" cy="621744"/>
          </a:xfrm>
          <a:prstGeom prst="rect">
            <a:avLst/>
          </a:prstGeom>
          <a:solidFill>
            <a:srgbClr val="FFFFFF">
              <a:alpha val="4000"/>
            </a:srgbClr>
          </a:solidFill>
        </p:spPr>
      </p:sp>
      <p:sp>
        <p:nvSpPr>
          <p:cNvPr id="16" name="Text 11"/>
          <p:cNvSpPr/>
          <p:nvPr/>
        </p:nvSpPr>
        <p:spPr>
          <a:xfrm>
            <a:off x="982504" y="5906929"/>
            <a:ext cx="3369112" cy="346710"/>
          </a:xfrm>
          <a:prstGeom prst="rect">
            <a:avLst/>
          </a:prstGeom>
          <a:noFill/>
        </p:spPr>
        <p:txBody>
          <a:bodyPr wrap="none" rtlCol="0" anchor="t"/>
          <a:lstStyle/>
          <a:p>
            <a:pPr marL="0" indent="0">
              <a:lnSpc>
                <a:spcPts val="2730"/>
              </a:lnSpc>
              <a:buNone/>
            </a:pPr>
            <a:r>
              <a:rPr lang="en-US" sz="1705" dirty="0">
                <a:solidFill>
                  <a:srgbClr val="FFE5E5"/>
                </a:solidFill>
                <a:latin typeface="DM Sans" pitchFamily="34" charset="0"/>
                <a:ea typeface="DM Sans" pitchFamily="34" charset="-122"/>
                <a:cs typeface="DM Sans" pitchFamily="34" charset="-120"/>
              </a:rPr>
              <a:t>Biomarkers</a:t>
            </a:r>
            <a:endParaRPr lang="en-US" sz="1705" dirty="0"/>
          </a:p>
        </p:txBody>
      </p:sp>
      <p:sp>
        <p:nvSpPr>
          <p:cNvPr id="17" name="Text 12"/>
          <p:cNvSpPr/>
          <p:nvPr/>
        </p:nvSpPr>
        <p:spPr>
          <a:xfrm>
            <a:off x="4792385" y="5906929"/>
            <a:ext cx="3369112" cy="346710"/>
          </a:xfrm>
          <a:prstGeom prst="rect">
            <a:avLst/>
          </a:prstGeom>
          <a:noFill/>
        </p:spPr>
        <p:txBody>
          <a:bodyPr wrap="none" rtlCol="0" anchor="t"/>
          <a:lstStyle/>
          <a:p>
            <a:pPr marL="0" indent="0">
              <a:lnSpc>
                <a:spcPts val="2730"/>
              </a:lnSpc>
              <a:buNone/>
            </a:pPr>
            <a:r>
              <a:rPr lang="en-US" sz="1705" dirty="0">
                <a:solidFill>
                  <a:srgbClr val="FFE5E5"/>
                </a:solidFill>
                <a:latin typeface="DM Sans" pitchFamily="34" charset="0"/>
                <a:ea typeface="DM Sans" pitchFamily="34" charset="-122"/>
                <a:cs typeface="DM Sans" pitchFamily="34" charset="-120"/>
              </a:rPr>
              <a:t>Genetic markers, blood tests</a:t>
            </a:r>
            <a:endParaRPr lang="en-US" sz="170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219"/>
          </a:xfrm>
          <a:prstGeom prst="rect">
            <a:avLst/>
          </a:prstGeom>
          <a:solidFill>
            <a:srgbClr val="0A0A0A">
              <a:alpha val="75000"/>
            </a:srgbClr>
          </a:solidFill>
        </p:spPr>
      </p:sp>
      <p:pic>
        <p:nvPicPr>
          <p:cNvPr id="4" name="Image 1" descr="preencoded.png"/>
          <p:cNvPicPr>
            <a:picLocks noChangeAspect="1"/>
          </p:cNvPicPr>
          <p:nvPr/>
        </p:nvPicPr>
        <p:blipFill>
          <a:blip r:embed="rId4"/>
          <a:stretch>
            <a:fillRect/>
          </a:stretch>
        </p:blipFill>
        <p:spPr>
          <a:xfrm>
            <a:off x="9144000" y="0"/>
            <a:ext cx="5486400" cy="8232219"/>
          </a:xfrm>
          <a:prstGeom prst="rect">
            <a:avLst/>
          </a:prstGeom>
        </p:spPr>
      </p:pic>
      <p:pic>
        <p:nvPicPr>
          <p:cNvPr id="5" name="Image 2" descr="preencoded.png"/>
          <p:cNvPicPr>
            <a:picLocks noChangeAspect="1"/>
          </p:cNvPicPr>
          <p:nvPr/>
        </p:nvPicPr>
        <p:blipFill>
          <a:blip r:embed="rId5"/>
          <a:stretch>
            <a:fillRect/>
          </a:stretch>
        </p:blipFill>
        <p:spPr>
          <a:xfrm>
            <a:off x="9379982" y="2444591"/>
            <a:ext cx="5014317" cy="3342918"/>
          </a:xfrm>
          <a:prstGeom prst="rect">
            <a:avLst/>
          </a:prstGeom>
        </p:spPr>
      </p:pic>
      <p:sp>
        <p:nvSpPr>
          <p:cNvPr id="6" name="Text 1"/>
          <p:cNvSpPr/>
          <p:nvPr/>
        </p:nvSpPr>
        <p:spPr>
          <a:xfrm>
            <a:off x="660916" y="519351"/>
            <a:ext cx="7822168" cy="1863447"/>
          </a:xfrm>
          <a:prstGeom prst="rect">
            <a:avLst/>
          </a:prstGeom>
          <a:noFill/>
        </p:spPr>
        <p:txBody>
          <a:bodyPr wrap="square" rtlCol="0" anchor="t"/>
          <a:lstStyle/>
          <a:p>
            <a:pPr marL="0" indent="0">
              <a:lnSpc>
                <a:spcPts val="4890"/>
              </a:lnSpc>
              <a:buNone/>
            </a:pPr>
            <a:r>
              <a:rPr lang="en-US" sz="3915" dirty="0">
                <a:solidFill>
                  <a:srgbClr val="FAEBEB"/>
                </a:solidFill>
                <a:latin typeface="Dela Gothic One" pitchFamily="34" charset="0"/>
                <a:ea typeface="Dela Gothic One" pitchFamily="34" charset="-122"/>
                <a:cs typeface="Dela Gothic One" pitchFamily="34" charset="-120"/>
              </a:rPr>
              <a:t>Existing Solutions: Limitations and Opportunities</a:t>
            </a:r>
            <a:endParaRPr lang="en-US" sz="3915" dirty="0"/>
          </a:p>
        </p:txBody>
      </p:sp>
      <p:sp>
        <p:nvSpPr>
          <p:cNvPr id="7" name="Text 2"/>
          <p:cNvSpPr/>
          <p:nvPr/>
        </p:nvSpPr>
        <p:spPr>
          <a:xfrm>
            <a:off x="660916" y="2666048"/>
            <a:ext cx="7822168" cy="302062"/>
          </a:xfrm>
          <a:prstGeom prst="rect">
            <a:avLst/>
          </a:prstGeom>
          <a:noFill/>
        </p:spPr>
        <p:txBody>
          <a:bodyPr wrap="none" rtlCol="0" anchor="t"/>
          <a:lstStyle/>
          <a:p>
            <a:pPr marL="0" indent="0">
              <a:lnSpc>
                <a:spcPts val="2380"/>
              </a:lnSpc>
              <a:buNone/>
            </a:pPr>
            <a:r>
              <a:rPr lang="en-US" sz="1485" dirty="0">
                <a:solidFill>
                  <a:srgbClr val="FFE5E5"/>
                </a:solidFill>
                <a:latin typeface="DM Sans" pitchFamily="34" charset="0"/>
                <a:ea typeface="DM Sans" pitchFamily="34" charset="-122"/>
                <a:cs typeface="DM Sans" pitchFamily="34" charset="-120"/>
              </a:rPr>
              <a:t>Existing methods have limitations that machine learning can address.</a:t>
            </a:r>
            <a:endParaRPr lang="en-US" sz="1485" dirty="0"/>
          </a:p>
        </p:txBody>
      </p:sp>
      <p:pic>
        <p:nvPicPr>
          <p:cNvPr id="8" name="Image 3" descr="preencoded.png"/>
          <p:cNvPicPr>
            <a:picLocks noChangeAspect="1"/>
          </p:cNvPicPr>
          <p:nvPr/>
        </p:nvPicPr>
        <p:blipFill>
          <a:blip r:embed="rId6"/>
          <a:stretch>
            <a:fillRect/>
          </a:stretch>
        </p:blipFill>
        <p:spPr>
          <a:xfrm>
            <a:off x="660916" y="3180517"/>
            <a:ext cx="944285" cy="1510784"/>
          </a:xfrm>
          <a:prstGeom prst="rect">
            <a:avLst/>
          </a:prstGeom>
        </p:spPr>
      </p:pic>
      <p:sp>
        <p:nvSpPr>
          <p:cNvPr id="9" name="Text 3"/>
          <p:cNvSpPr/>
          <p:nvPr/>
        </p:nvSpPr>
        <p:spPr>
          <a:xfrm>
            <a:off x="1888450" y="3369350"/>
            <a:ext cx="3214926" cy="310515"/>
          </a:xfrm>
          <a:prstGeom prst="rect">
            <a:avLst/>
          </a:prstGeom>
          <a:noFill/>
        </p:spPr>
        <p:txBody>
          <a:bodyPr wrap="none" rtlCol="0" anchor="t"/>
          <a:lstStyle/>
          <a:p>
            <a:pPr marL="0" indent="0" algn="l">
              <a:lnSpc>
                <a:spcPts val="2445"/>
              </a:lnSpc>
              <a:buNone/>
            </a:pPr>
            <a:r>
              <a:rPr lang="en-US" sz="1955" dirty="0">
                <a:solidFill>
                  <a:srgbClr val="FFE5E5"/>
                </a:solidFill>
                <a:latin typeface="Dela Gothic One" pitchFamily="34" charset="0"/>
                <a:ea typeface="Dela Gothic One" pitchFamily="34" charset="-122"/>
                <a:cs typeface="Dela Gothic One" pitchFamily="34" charset="-120"/>
              </a:rPr>
              <a:t>Traditional Screening</a:t>
            </a:r>
            <a:endParaRPr lang="en-US" sz="1955" dirty="0"/>
          </a:p>
        </p:txBody>
      </p:sp>
      <p:sp>
        <p:nvSpPr>
          <p:cNvPr id="10" name="Text 4"/>
          <p:cNvSpPr/>
          <p:nvPr/>
        </p:nvSpPr>
        <p:spPr>
          <a:xfrm>
            <a:off x="1888450" y="3793093"/>
            <a:ext cx="6594634" cy="302062"/>
          </a:xfrm>
          <a:prstGeom prst="rect">
            <a:avLst/>
          </a:prstGeom>
          <a:noFill/>
        </p:spPr>
        <p:txBody>
          <a:bodyPr wrap="none" rtlCol="0" anchor="t"/>
          <a:lstStyle/>
          <a:p>
            <a:pPr marL="0" indent="0" algn="l">
              <a:lnSpc>
                <a:spcPts val="2380"/>
              </a:lnSpc>
              <a:buNone/>
            </a:pPr>
            <a:r>
              <a:rPr lang="en-US" sz="1485" dirty="0">
                <a:solidFill>
                  <a:srgbClr val="FFE5E5"/>
                </a:solidFill>
                <a:latin typeface="DM Sans" pitchFamily="34" charset="0"/>
                <a:ea typeface="DM Sans" pitchFamily="34" charset="-122"/>
                <a:cs typeface="DM Sans" pitchFamily="34" charset="-120"/>
              </a:rPr>
              <a:t>Limited sensitivity and specificity.</a:t>
            </a:r>
            <a:endParaRPr lang="en-US" sz="1485" dirty="0"/>
          </a:p>
        </p:txBody>
      </p:sp>
      <p:pic>
        <p:nvPicPr>
          <p:cNvPr id="11" name="Image 4" descr="preencoded.png"/>
          <p:cNvPicPr>
            <a:picLocks noChangeAspect="1"/>
          </p:cNvPicPr>
          <p:nvPr/>
        </p:nvPicPr>
        <p:blipFill>
          <a:blip r:embed="rId7"/>
          <a:stretch>
            <a:fillRect/>
          </a:stretch>
        </p:blipFill>
        <p:spPr>
          <a:xfrm>
            <a:off x="660916" y="4691301"/>
            <a:ext cx="944285" cy="1510784"/>
          </a:xfrm>
          <a:prstGeom prst="rect">
            <a:avLst/>
          </a:prstGeom>
        </p:spPr>
      </p:pic>
      <p:sp>
        <p:nvSpPr>
          <p:cNvPr id="12" name="Text 5"/>
          <p:cNvSpPr/>
          <p:nvPr/>
        </p:nvSpPr>
        <p:spPr>
          <a:xfrm>
            <a:off x="1888450" y="4880134"/>
            <a:ext cx="4005143" cy="310515"/>
          </a:xfrm>
          <a:prstGeom prst="rect">
            <a:avLst/>
          </a:prstGeom>
          <a:noFill/>
        </p:spPr>
        <p:txBody>
          <a:bodyPr wrap="none" rtlCol="0" anchor="t"/>
          <a:lstStyle/>
          <a:p>
            <a:pPr marL="0" indent="0" algn="l">
              <a:lnSpc>
                <a:spcPts val="2445"/>
              </a:lnSpc>
              <a:buNone/>
            </a:pPr>
            <a:r>
              <a:rPr lang="en-US" sz="1955" dirty="0">
                <a:solidFill>
                  <a:srgbClr val="FFE5E5"/>
                </a:solidFill>
                <a:latin typeface="Dela Gothic One" pitchFamily="34" charset="0"/>
                <a:ea typeface="Dela Gothic One" pitchFamily="34" charset="-122"/>
                <a:cs typeface="Dela Gothic One" pitchFamily="34" charset="-120"/>
              </a:rPr>
              <a:t>Computer-Aided Diagnosis</a:t>
            </a:r>
            <a:endParaRPr lang="en-US" sz="1955" dirty="0"/>
          </a:p>
        </p:txBody>
      </p:sp>
      <p:sp>
        <p:nvSpPr>
          <p:cNvPr id="13" name="Text 6"/>
          <p:cNvSpPr/>
          <p:nvPr/>
        </p:nvSpPr>
        <p:spPr>
          <a:xfrm>
            <a:off x="1888450" y="5303877"/>
            <a:ext cx="6594634" cy="302062"/>
          </a:xfrm>
          <a:prstGeom prst="rect">
            <a:avLst/>
          </a:prstGeom>
          <a:noFill/>
        </p:spPr>
        <p:txBody>
          <a:bodyPr wrap="none" rtlCol="0" anchor="t"/>
          <a:lstStyle/>
          <a:p>
            <a:pPr marL="0" indent="0" algn="l">
              <a:lnSpc>
                <a:spcPts val="2380"/>
              </a:lnSpc>
              <a:buNone/>
            </a:pPr>
            <a:r>
              <a:rPr lang="en-US" sz="1485" dirty="0">
                <a:solidFill>
                  <a:srgbClr val="FFE5E5"/>
                </a:solidFill>
                <a:latin typeface="DM Sans" pitchFamily="34" charset="0"/>
                <a:ea typeface="DM Sans" pitchFamily="34" charset="-122"/>
                <a:cs typeface="DM Sans" pitchFamily="34" charset="-120"/>
              </a:rPr>
              <a:t>Focuses on specific features, not overall risk.</a:t>
            </a:r>
            <a:endParaRPr lang="en-US" sz="1485" dirty="0"/>
          </a:p>
        </p:txBody>
      </p:sp>
      <p:pic>
        <p:nvPicPr>
          <p:cNvPr id="14" name="Image 5" descr="preencoded.png"/>
          <p:cNvPicPr>
            <a:picLocks noChangeAspect="1"/>
          </p:cNvPicPr>
          <p:nvPr/>
        </p:nvPicPr>
        <p:blipFill>
          <a:blip r:embed="rId8"/>
          <a:stretch>
            <a:fillRect/>
          </a:stretch>
        </p:blipFill>
        <p:spPr>
          <a:xfrm>
            <a:off x="660916" y="6202085"/>
            <a:ext cx="944285" cy="1510784"/>
          </a:xfrm>
          <a:prstGeom prst="rect">
            <a:avLst/>
          </a:prstGeom>
        </p:spPr>
      </p:pic>
      <p:sp>
        <p:nvSpPr>
          <p:cNvPr id="15" name="Text 7"/>
          <p:cNvSpPr/>
          <p:nvPr/>
        </p:nvSpPr>
        <p:spPr>
          <a:xfrm>
            <a:off x="1888450" y="6390918"/>
            <a:ext cx="2612350" cy="310515"/>
          </a:xfrm>
          <a:prstGeom prst="rect">
            <a:avLst/>
          </a:prstGeom>
          <a:noFill/>
        </p:spPr>
        <p:txBody>
          <a:bodyPr wrap="none" rtlCol="0" anchor="t"/>
          <a:lstStyle/>
          <a:p>
            <a:pPr marL="0" indent="0" algn="l">
              <a:lnSpc>
                <a:spcPts val="2445"/>
              </a:lnSpc>
              <a:buNone/>
            </a:pPr>
            <a:r>
              <a:rPr lang="en-US" sz="1955" dirty="0">
                <a:solidFill>
                  <a:srgbClr val="FFE5E5"/>
                </a:solidFill>
                <a:latin typeface="Dela Gothic One" pitchFamily="34" charset="0"/>
                <a:ea typeface="Dela Gothic One" pitchFamily="34" charset="-122"/>
                <a:cs typeface="Dela Gothic One" pitchFamily="34" charset="-120"/>
              </a:rPr>
              <a:t>Machine Learning</a:t>
            </a:r>
            <a:endParaRPr lang="en-US" sz="1955" dirty="0"/>
          </a:p>
        </p:txBody>
      </p:sp>
      <p:sp>
        <p:nvSpPr>
          <p:cNvPr id="16" name="Text 8"/>
          <p:cNvSpPr/>
          <p:nvPr/>
        </p:nvSpPr>
        <p:spPr>
          <a:xfrm>
            <a:off x="1888450" y="6814661"/>
            <a:ext cx="6594634" cy="302062"/>
          </a:xfrm>
          <a:prstGeom prst="rect">
            <a:avLst/>
          </a:prstGeom>
          <a:noFill/>
        </p:spPr>
        <p:txBody>
          <a:bodyPr wrap="none" rtlCol="0" anchor="t"/>
          <a:lstStyle/>
          <a:p>
            <a:pPr marL="0" indent="0" algn="l">
              <a:lnSpc>
                <a:spcPts val="2380"/>
              </a:lnSpc>
              <a:buNone/>
            </a:pPr>
            <a:r>
              <a:rPr lang="en-US" sz="1485" dirty="0">
                <a:solidFill>
                  <a:srgbClr val="FFE5E5"/>
                </a:solidFill>
                <a:latin typeface="DM Sans" pitchFamily="34" charset="0"/>
                <a:ea typeface="DM Sans" pitchFamily="34" charset="-122"/>
                <a:cs typeface="DM Sans" pitchFamily="34" charset="-120"/>
              </a:rPr>
              <a:t>Holistic analysis for improved accuracy and efficiency.</a:t>
            </a:r>
            <a:endParaRPr lang="en-US" sz="148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0A0A0A">
              <a:alpha val="75000"/>
            </a:srgbClr>
          </a:solidFill>
        </p:spPr>
      </p:sp>
      <p:pic>
        <p:nvPicPr>
          <p:cNvPr id="4" name="Image 1" descr="preencoded.png"/>
          <p:cNvPicPr>
            <a:picLocks noChangeAspect="1"/>
          </p:cNvPicPr>
          <p:nvPr/>
        </p:nvPicPr>
        <p:blipFill>
          <a:blip r:embed="rId4"/>
          <a:stretch>
            <a:fillRect/>
          </a:stretch>
        </p:blipFill>
        <p:spPr>
          <a:xfrm>
            <a:off x="0" y="0"/>
            <a:ext cx="5486400" cy="8229719"/>
          </a:xfrm>
          <a:prstGeom prst="rect">
            <a:avLst/>
          </a:prstGeom>
        </p:spPr>
      </p:pic>
      <p:pic>
        <p:nvPicPr>
          <p:cNvPr id="5" name="Image 2" descr="preencoded.png"/>
          <p:cNvPicPr>
            <a:picLocks noChangeAspect="1"/>
          </p:cNvPicPr>
          <p:nvPr/>
        </p:nvPicPr>
        <p:blipFill>
          <a:blip r:embed="rId5"/>
          <a:stretch>
            <a:fillRect/>
          </a:stretch>
        </p:blipFill>
        <p:spPr>
          <a:xfrm>
            <a:off x="263009" y="820341"/>
            <a:ext cx="4960263" cy="6589038"/>
          </a:xfrm>
          <a:prstGeom prst="rect">
            <a:avLst/>
          </a:prstGeom>
        </p:spPr>
      </p:pic>
      <p:sp>
        <p:nvSpPr>
          <p:cNvPr id="6" name="Text 1"/>
          <p:cNvSpPr/>
          <p:nvPr/>
        </p:nvSpPr>
        <p:spPr>
          <a:xfrm>
            <a:off x="6222802" y="578644"/>
            <a:ext cx="7671197" cy="2076331"/>
          </a:xfrm>
          <a:prstGeom prst="rect">
            <a:avLst/>
          </a:prstGeom>
          <a:noFill/>
        </p:spPr>
        <p:txBody>
          <a:bodyPr wrap="square" rtlCol="0" anchor="t"/>
          <a:lstStyle/>
          <a:p>
            <a:pPr marL="0" indent="0">
              <a:lnSpc>
                <a:spcPts val="5450"/>
              </a:lnSpc>
              <a:buNone/>
            </a:pPr>
            <a:r>
              <a:rPr lang="en-US" sz="4360" dirty="0">
                <a:solidFill>
                  <a:srgbClr val="FAEBEB"/>
                </a:solidFill>
                <a:latin typeface="Dela Gothic One" pitchFamily="34" charset="0"/>
                <a:ea typeface="Dela Gothic One" pitchFamily="34" charset="-122"/>
                <a:cs typeface="Dela Gothic One" pitchFamily="34" charset="-120"/>
              </a:rPr>
              <a:t>Client-Driven Integration: Seamless Workflow</a:t>
            </a:r>
            <a:endParaRPr lang="en-US" sz="4360" dirty="0"/>
          </a:p>
        </p:txBody>
      </p:sp>
      <p:sp>
        <p:nvSpPr>
          <p:cNvPr id="7" name="Text 2"/>
          <p:cNvSpPr/>
          <p:nvPr/>
        </p:nvSpPr>
        <p:spPr>
          <a:xfrm>
            <a:off x="6222802" y="2970609"/>
            <a:ext cx="7671197" cy="336590"/>
          </a:xfrm>
          <a:prstGeom prst="rect">
            <a:avLst/>
          </a:prstGeom>
          <a:noFill/>
        </p:spPr>
        <p:txBody>
          <a:bodyPr wrap="none" rtlCol="0" anchor="t"/>
          <a:lstStyle/>
          <a:p>
            <a:pPr marL="0" indent="0">
              <a:lnSpc>
                <a:spcPts val="2650"/>
              </a:lnSpc>
              <a:buNone/>
            </a:pPr>
            <a:r>
              <a:rPr lang="en-US" sz="1655" dirty="0">
                <a:solidFill>
                  <a:srgbClr val="FFE5E5"/>
                </a:solidFill>
                <a:latin typeface="DM Sans" pitchFamily="34" charset="0"/>
                <a:ea typeface="DM Sans" pitchFamily="34" charset="-122"/>
                <a:cs typeface="DM Sans" pitchFamily="34" charset="-120"/>
              </a:rPr>
              <a:t>Integrating with existing clinical workflows.</a:t>
            </a:r>
            <a:endParaRPr lang="en-US" sz="1655" dirty="0"/>
          </a:p>
        </p:txBody>
      </p:sp>
      <p:sp>
        <p:nvSpPr>
          <p:cNvPr id="8" name="Shape 3"/>
          <p:cNvSpPr/>
          <p:nvPr/>
        </p:nvSpPr>
        <p:spPr>
          <a:xfrm>
            <a:off x="6222802" y="3543895"/>
            <a:ext cx="3730466" cy="2651998"/>
          </a:xfrm>
          <a:prstGeom prst="roundRect">
            <a:avLst>
              <a:gd name="adj" fmla="val 3333"/>
            </a:avLst>
          </a:prstGeom>
          <a:solidFill>
            <a:srgbClr val="740B0B"/>
          </a:solidFill>
          <a:ln w="7620">
            <a:solidFill>
              <a:srgbClr val="8D2424"/>
            </a:solidFill>
            <a:prstDash val="solid"/>
          </a:ln>
        </p:spPr>
      </p:sp>
      <p:sp>
        <p:nvSpPr>
          <p:cNvPr id="9" name="Text 4"/>
          <p:cNvSpPr/>
          <p:nvPr/>
        </p:nvSpPr>
        <p:spPr>
          <a:xfrm>
            <a:off x="6440805" y="3761899"/>
            <a:ext cx="2768679" cy="345996"/>
          </a:xfrm>
          <a:prstGeom prst="rect">
            <a:avLst/>
          </a:prstGeom>
          <a:noFill/>
        </p:spPr>
        <p:txBody>
          <a:bodyPr wrap="none" rtlCol="0" anchor="t"/>
          <a:lstStyle/>
          <a:p>
            <a:pPr marL="0" indent="0">
              <a:lnSpc>
                <a:spcPts val="2725"/>
              </a:lnSpc>
              <a:buNone/>
            </a:pPr>
            <a:r>
              <a:rPr lang="en-US" sz="2180" dirty="0">
                <a:solidFill>
                  <a:srgbClr val="FFE5E5"/>
                </a:solidFill>
                <a:latin typeface="Dela Gothic One" pitchFamily="34" charset="0"/>
                <a:ea typeface="Dela Gothic One" pitchFamily="34" charset="-122"/>
                <a:cs typeface="Dela Gothic One" pitchFamily="34" charset="-120"/>
              </a:rPr>
              <a:t>Name:</a:t>
            </a:r>
            <a:endParaRPr lang="en-US" sz="2180" dirty="0"/>
          </a:p>
        </p:txBody>
      </p:sp>
      <p:sp>
        <p:nvSpPr>
          <p:cNvPr id="10" name="Text 5"/>
          <p:cNvSpPr/>
          <p:nvPr/>
        </p:nvSpPr>
        <p:spPr>
          <a:xfrm>
            <a:off x="6440805" y="4234101"/>
            <a:ext cx="3294459" cy="336590"/>
          </a:xfrm>
          <a:prstGeom prst="rect">
            <a:avLst/>
          </a:prstGeom>
          <a:noFill/>
        </p:spPr>
        <p:txBody>
          <a:bodyPr wrap="none" rtlCol="0" anchor="t"/>
          <a:lstStyle/>
          <a:p>
            <a:pPr marL="0" indent="0">
              <a:lnSpc>
                <a:spcPts val="2650"/>
              </a:lnSpc>
              <a:buNone/>
            </a:pPr>
            <a:r>
              <a:rPr lang="en-US" sz="1655" dirty="0">
                <a:solidFill>
                  <a:srgbClr val="FFE5E5"/>
                </a:solidFill>
                <a:latin typeface="DM Sans" pitchFamily="34" charset="0"/>
                <a:ea typeface="DM Sans" pitchFamily="34" charset="-122"/>
                <a:cs typeface="DM Sans" pitchFamily="34" charset="-120"/>
              </a:rPr>
              <a:t>Dr. Deepika Ramireddy</a:t>
            </a:r>
            <a:endParaRPr lang="en-US" sz="1655" dirty="0"/>
          </a:p>
        </p:txBody>
      </p:sp>
      <p:sp>
        <p:nvSpPr>
          <p:cNvPr id="11" name="Text 6"/>
          <p:cNvSpPr/>
          <p:nvPr/>
        </p:nvSpPr>
        <p:spPr>
          <a:xfrm>
            <a:off x="6440805" y="4696897"/>
            <a:ext cx="2768679" cy="345996"/>
          </a:xfrm>
          <a:prstGeom prst="rect">
            <a:avLst/>
          </a:prstGeom>
          <a:noFill/>
        </p:spPr>
        <p:txBody>
          <a:bodyPr wrap="none" rtlCol="0" anchor="t"/>
          <a:lstStyle/>
          <a:p>
            <a:pPr marL="0" indent="0">
              <a:lnSpc>
                <a:spcPts val="2725"/>
              </a:lnSpc>
              <a:buNone/>
            </a:pPr>
            <a:r>
              <a:rPr lang="en-US" sz="2180" dirty="0">
                <a:solidFill>
                  <a:srgbClr val="FFE5E5"/>
                </a:solidFill>
                <a:latin typeface="Dela Gothic One" pitchFamily="34" charset="0"/>
                <a:ea typeface="Dela Gothic One" pitchFamily="34" charset="-122"/>
                <a:cs typeface="Dela Gothic One" pitchFamily="34" charset="-120"/>
              </a:rPr>
              <a:t>AGE:</a:t>
            </a:r>
            <a:endParaRPr lang="en-US" sz="2180" dirty="0"/>
          </a:p>
        </p:txBody>
      </p:sp>
      <p:sp>
        <p:nvSpPr>
          <p:cNvPr id="12" name="Text 7"/>
          <p:cNvSpPr/>
          <p:nvPr/>
        </p:nvSpPr>
        <p:spPr>
          <a:xfrm>
            <a:off x="6440805" y="5169098"/>
            <a:ext cx="3294459" cy="336590"/>
          </a:xfrm>
          <a:prstGeom prst="rect">
            <a:avLst/>
          </a:prstGeom>
          <a:noFill/>
        </p:spPr>
        <p:txBody>
          <a:bodyPr wrap="none" rtlCol="0" anchor="t"/>
          <a:lstStyle/>
          <a:p>
            <a:pPr marL="0" indent="0">
              <a:lnSpc>
                <a:spcPts val="2650"/>
              </a:lnSpc>
              <a:buNone/>
            </a:pPr>
            <a:r>
              <a:rPr lang="en-US" sz="1655" dirty="0">
                <a:solidFill>
                  <a:srgbClr val="FFE5E5"/>
                </a:solidFill>
                <a:latin typeface="DM Sans" pitchFamily="34" charset="0"/>
                <a:ea typeface="DM Sans" pitchFamily="34" charset="-122"/>
                <a:cs typeface="DM Sans" pitchFamily="34" charset="-120"/>
              </a:rPr>
              <a:t>27</a:t>
            </a:r>
            <a:endParaRPr lang="en-US" sz="1655" dirty="0"/>
          </a:p>
        </p:txBody>
      </p:sp>
      <p:sp>
        <p:nvSpPr>
          <p:cNvPr id="13" name="Text 8"/>
          <p:cNvSpPr/>
          <p:nvPr/>
        </p:nvSpPr>
        <p:spPr>
          <a:xfrm>
            <a:off x="6440805" y="5631894"/>
            <a:ext cx="2768679" cy="345996"/>
          </a:xfrm>
          <a:prstGeom prst="rect">
            <a:avLst/>
          </a:prstGeom>
          <a:noFill/>
        </p:spPr>
        <p:txBody>
          <a:bodyPr wrap="none" rtlCol="0" anchor="t"/>
          <a:lstStyle/>
          <a:p>
            <a:pPr marL="0" indent="0">
              <a:lnSpc>
                <a:spcPts val="2725"/>
              </a:lnSpc>
              <a:buNone/>
            </a:pPr>
            <a:endParaRPr lang="en-US" sz="2180" dirty="0"/>
          </a:p>
        </p:txBody>
      </p:sp>
      <p:sp>
        <p:nvSpPr>
          <p:cNvPr id="14" name="Shape 9"/>
          <p:cNvSpPr/>
          <p:nvPr/>
        </p:nvSpPr>
        <p:spPr>
          <a:xfrm>
            <a:off x="10163651" y="3543895"/>
            <a:ext cx="3730466" cy="2651998"/>
          </a:xfrm>
          <a:prstGeom prst="roundRect">
            <a:avLst>
              <a:gd name="adj" fmla="val 3333"/>
            </a:avLst>
          </a:prstGeom>
          <a:solidFill>
            <a:srgbClr val="740B0B"/>
          </a:solidFill>
          <a:ln w="7620">
            <a:solidFill>
              <a:srgbClr val="8D2424"/>
            </a:solidFill>
            <a:prstDash val="solid"/>
          </a:ln>
        </p:spPr>
      </p:sp>
      <p:sp>
        <p:nvSpPr>
          <p:cNvPr id="15" name="Text 10"/>
          <p:cNvSpPr/>
          <p:nvPr/>
        </p:nvSpPr>
        <p:spPr>
          <a:xfrm>
            <a:off x="10381655" y="3761899"/>
            <a:ext cx="2768679" cy="345996"/>
          </a:xfrm>
          <a:prstGeom prst="rect">
            <a:avLst/>
          </a:prstGeom>
          <a:noFill/>
        </p:spPr>
        <p:txBody>
          <a:bodyPr wrap="none" rtlCol="0" anchor="t"/>
          <a:lstStyle/>
          <a:p>
            <a:pPr marL="0" indent="0">
              <a:lnSpc>
                <a:spcPts val="2725"/>
              </a:lnSpc>
              <a:buNone/>
            </a:pPr>
            <a:r>
              <a:rPr lang="en-US" sz="2180" dirty="0">
                <a:solidFill>
                  <a:srgbClr val="FFE5E5"/>
                </a:solidFill>
                <a:latin typeface="Dela Gothic One" pitchFamily="34" charset="0"/>
                <a:ea typeface="Dela Gothic One" pitchFamily="34" charset="-122"/>
                <a:cs typeface="Dela Gothic One" pitchFamily="34" charset="-120"/>
              </a:rPr>
              <a:t>PROFESSION:</a:t>
            </a:r>
            <a:endParaRPr lang="en-US" sz="2180" dirty="0"/>
          </a:p>
        </p:txBody>
      </p:sp>
      <p:sp>
        <p:nvSpPr>
          <p:cNvPr id="16" name="Text 11"/>
          <p:cNvSpPr/>
          <p:nvPr/>
        </p:nvSpPr>
        <p:spPr>
          <a:xfrm>
            <a:off x="10381655" y="4234101"/>
            <a:ext cx="3294459" cy="336590"/>
          </a:xfrm>
          <a:prstGeom prst="rect">
            <a:avLst/>
          </a:prstGeom>
          <a:noFill/>
        </p:spPr>
        <p:txBody>
          <a:bodyPr wrap="none" rtlCol="0" anchor="t"/>
          <a:lstStyle/>
          <a:p>
            <a:pPr marL="0" indent="0">
              <a:lnSpc>
                <a:spcPts val="2650"/>
              </a:lnSpc>
              <a:buNone/>
            </a:pPr>
            <a:r>
              <a:rPr lang="en-US" sz="1655" dirty="0">
                <a:solidFill>
                  <a:srgbClr val="FFE5E5"/>
                </a:solidFill>
                <a:latin typeface="DM Sans" pitchFamily="34" charset="0"/>
                <a:ea typeface="DM Sans" pitchFamily="34" charset="-122"/>
                <a:cs typeface="DM Sans" pitchFamily="34" charset="-120"/>
              </a:rPr>
              <a:t>Intern as a pulmonologist.</a:t>
            </a:r>
            <a:endParaRPr lang="en-US" sz="1655" dirty="0"/>
          </a:p>
        </p:txBody>
      </p:sp>
      <p:sp>
        <p:nvSpPr>
          <p:cNvPr id="17" name="Text 12"/>
          <p:cNvSpPr/>
          <p:nvPr/>
        </p:nvSpPr>
        <p:spPr>
          <a:xfrm>
            <a:off x="10381655" y="4696897"/>
            <a:ext cx="3294459" cy="336590"/>
          </a:xfrm>
          <a:prstGeom prst="rect">
            <a:avLst/>
          </a:prstGeom>
          <a:noFill/>
        </p:spPr>
        <p:txBody>
          <a:bodyPr wrap="none" rtlCol="0" anchor="t"/>
          <a:lstStyle/>
          <a:p>
            <a:pPr marL="0" indent="0">
              <a:lnSpc>
                <a:spcPts val="2650"/>
              </a:lnSpc>
              <a:buNone/>
            </a:pPr>
            <a:r>
              <a:rPr lang="en-US" sz="1655" dirty="0">
                <a:solidFill>
                  <a:srgbClr val="FFE5E5"/>
                </a:solidFill>
                <a:latin typeface="DM Sans" pitchFamily="34" charset="0"/>
                <a:ea typeface="DM Sans" pitchFamily="34" charset="-122"/>
                <a:cs typeface="DM Sans" pitchFamily="34" charset="-120"/>
              </a:rPr>
              <a:t>Swasa clinics.</a:t>
            </a:r>
            <a:endParaRPr lang="en-US" sz="1655" dirty="0"/>
          </a:p>
        </p:txBody>
      </p:sp>
      <p:sp>
        <p:nvSpPr>
          <p:cNvPr id="18" name="Shape 13"/>
          <p:cNvSpPr/>
          <p:nvPr/>
        </p:nvSpPr>
        <p:spPr>
          <a:xfrm>
            <a:off x="6222802" y="6406277"/>
            <a:ext cx="7671197" cy="1244798"/>
          </a:xfrm>
          <a:prstGeom prst="roundRect">
            <a:avLst>
              <a:gd name="adj" fmla="val 7100"/>
            </a:avLst>
          </a:prstGeom>
          <a:solidFill>
            <a:srgbClr val="740B0B"/>
          </a:solidFill>
          <a:ln w="7620">
            <a:solidFill>
              <a:srgbClr val="8D2424"/>
            </a:solidFill>
            <a:prstDash val="solid"/>
          </a:ln>
        </p:spPr>
      </p:sp>
      <p:sp>
        <p:nvSpPr>
          <p:cNvPr id="19" name="Text 14"/>
          <p:cNvSpPr/>
          <p:nvPr/>
        </p:nvSpPr>
        <p:spPr>
          <a:xfrm>
            <a:off x="6440805" y="6624280"/>
            <a:ext cx="2844165" cy="345996"/>
          </a:xfrm>
          <a:prstGeom prst="rect">
            <a:avLst/>
          </a:prstGeom>
          <a:noFill/>
        </p:spPr>
        <p:txBody>
          <a:bodyPr wrap="none" rtlCol="0" anchor="t"/>
          <a:lstStyle/>
          <a:p>
            <a:pPr marL="0" indent="0">
              <a:lnSpc>
                <a:spcPts val="2725"/>
              </a:lnSpc>
              <a:buNone/>
            </a:pPr>
            <a:r>
              <a:rPr lang="en-US" sz="2180" dirty="0">
                <a:solidFill>
                  <a:srgbClr val="FFE5E5"/>
                </a:solidFill>
                <a:latin typeface="Dela Gothic One" pitchFamily="34" charset="0"/>
                <a:ea typeface="Dela Gothic One" pitchFamily="34" charset="-122"/>
                <a:cs typeface="Dela Gothic One" pitchFamily="34" charset="-120"/>
              </a:rPr>
              <a:t>Decision Support</a:t>
            </a:r>
            <a:endParaRPr lang="en-US" sz="2180" dirty="0"/>
          </a:p>
        </p:txBody>
      </p:sp>
      <p:sp>
        <p:nvSpPr>
          <p:cNvPr id="20" name="Text 15"/>
          <p:cNvSpPr/>
          <p:nvPr/>
        </p:nvSpPr>
        <p:spPr>
          <a:xfrm>
            <a:off x="6440805" y="7096482"/>
            <a:ext cx="7235190" cy="336590"/>
          </a:xfrm>
          <a:prstGeom prst="rect">
            <a:avLst/>
          </a:prstGeom>
          <a:noFill/>
        </p:spPr>
        <p:txBody>
          <a:bodyPr wrap="none" rtlCol="0" anchor="t"/>
          <a:lstStyle/>
          <a:p>
            <a:pPr marL="0" indent="0">
              <a:lnSpc>
                <a:spcPts val="2650"/>
              </a:lnSpc>
              <a:buNone/>
            </a:pPr>
            <a:r>
              <a:rPr lang="en-US" sz="1655" dirty="0">
                <a:solidFill>
                  <a:srgbClr val="FFE5E5"/>
                </a:solidFill>
                <a:latin typeface="DM Sans" pitchFamily="34" charset="0"/>
                <a:ea typeface="DM Sans" pitchFamily="34" charset="-122"/>
                <a:cs typeface="DM Sans" pitchFamily="34" charset="-120"/>
              </a:rPr>
              <a:t>Providing valuable insights for informed decision-making.</a:t>
            </a:r>
            <a:endParaRPr lang="en-US" sz="165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sp>
        <p:nvSpPr>
          <p:cNvPr id="4" name="Text 1"/>
          <p:cNvSpPr/>
          <p:nvPr/>
        </p:nvSpPr>
        <p:spPr>
          <a:xfrm>
            <a:off x="758309" y="1873210"/>
            <a:ext cx="13113782" cy="1425416"/>
          </a:xfrm>
          <a:prstGeom prst="rect">
            <a:avLst/>
          </a:prstGeom>
          <a:noFill/>
        </p:spPr>
        <p:txBody>
          <a:bodyPr wrap="square" rtlCol="0" anchor="t"/>
          <a:lstStyle/>
          <a:p>
            <a:pPr marL="0" indent="0">
              <a:lnSpc>
                <a:spcPts val="5610"/>
              </a:lnSpc>
              <a:buNone/>
            </a:pPr>
            <a:r>
              <a:rPr lang="en-US" sz="4490" dirty="0">
                <a:solidFill>
                  <a:srgbClr val="FAEBEB"/>
                </a:solidFill>
                <a:latin typeface="Dela Gothic One" pitchFamily="34" charset="0"/>
                <a:ea typeface="Dela Gothic One" pitchFamily="34" charset="-122"/>
                <a:cs typeface="Dela Gothic One" pitchFamily="34" charset="-120"/>
              </a:rPr>
              <a:t>Transformative Outcomes: Improved Diagnosis</a:t>
            </a:r>
            <a:endParaRPr lang="en-US" sz="4490" dirty="0"/>
          </a:p>
        </p:txBody>
      </p:sp>
      <p:sp>
        <p:nvSpPr>
          <p:cNvPr id="5" name="Text 2"/>
          <p:cNvSpPr/>
          <p:nvPr/>
        </p:nvSpPr>
        <p:spPr>
          <a:xfrm>
            <a:off x="758309" y="3731895"/>
            <a:ext cx="13113782" cy="346710"/>
          </a:xfrm>
          <a:prstGeom prst="rect">
            <a:avLst/>
          </a:prstGeom>
          <a:noFill/>
        </p:spPr>
        <p:txBody>
          <a:bodyPr wrap="none" rtlCol="0" anchor="t"/>
          <a:lstStyle/>
          <a:p>
            <a:pPr marL="0" indent="0">
              <a:lnSpc>
                <a:spcPts val="2730"/>
              </a:lnSpc>
              <a:buNone/>
            </a:pPr>
            <a:r>
              <a:rPr lang="en-US" sz="1705" dirty="0">
                <a:solidFill>
                  <a:srgbClr val="FFE5E5"/>
                </a:solidFill>
                <a:latin typeface="DM Sans" pitchFamily="34" charset="0"/>
                <a:ea typeface="DM Sans" pitchFamily="34" charset="-122"/>
                <a:cs typeface="DM Sans" pitchFamily="34" charset="-120"/>
              </a:rPr>
              <a:t>Machine learning offers a more accurate and efficient approach.</a:t>
            </a:r>
            <a:endParaRPr lang="en-US" sz="1705" dirty="0"/>
          </a:p>
        </p:txBody>
      </p:sp>
      <p:sp>
        <p:nvSpPr>
          <p:cNvPr id="6" name="Text 3"/>
          <p:cNvSpPr/>
          <p:nvPr/>
        </p:nvSpPr>
        <p:spPr>
          <a:xfrm>
            <a:off x="758309" y="4538901"/>
            <a:ext cx="3443049" cy="356235"/>
          </a:xfrm>
          <a:prstGeom prst="rect">
            <a:avLst/>
          </a:prstGeom>
          <a:noFill/>
        </p:spPr>
        <p:txBody>
          <a:bodyPr wrap="none" rtlCol="0" anchor="t"/>
          <a:lstStyle/>
          <a:p>
            <a:pPr marL="0" indent="0">
              <a:lnSpc>
                <a:spcPts val="2805"/>
              </a:lnSpc>
              <a:buNone/>
            </a:pPr>
            <a:r>
              <a:rPr lang="en-US" sz="2245" dirty="0">
                <a:solidFill>
                  <a:srgbClr val="FAEBEB"/>
                </a:solidFill>
                <a:latin typeface="Dela Gothic One" pitchFamily="34" charset="0"/>
                <a:ea typeface="Dela Gothic One" pitchFamily="34" charset="-122"/>
                <a:cs typeface="Dela Gothic One" pitchFamily="34" charset="-120"/>
              </a:rPr>
              <a:t>Increased Accuracy</a:t>
            </a:r>
            <a:endParaRPr lang="en-US" sz="2245" dirty="0"/>
          </a:p>
        </p:txBody>
      </p:sp>
      <p:sp>
        <p:nvSpPr>
          <p:cNvPr id="7" name="Text 4"/>
          <p:cNvSpPr/>
          <p:nvPr/>
        </p:nvSpPr>
        <p:spPr>
          <a:xfrm>
            <a:off x="758309" y="5111710"/>
            <a:ext cx="4018359" cy="693420"/>
          </a:xfrm>
          <a:prstGeom prst="rect">
            <a:avLst/>
          </a:prstGeom>
          <a:noFill/>
        </p:spPr>
        <p:txBody>
          <a:bodyPr wrap="square" rtlCol="0" anchor="t"/>
          <a:lstStyle/>
          <a:p>
            <a:pPr marL="0" indent="0">
              <a:lnSpc>
                <a:spcPts val="2730"/>
              </a:lnSpc>
              <a:buNone/>
            </a:pPr>
            <a:r>
              <a:rPr lang="en-US" sz="1705" dirty="0">
                <a:solidFill>
                  <a:srgbClr val="FFE5E5"/>
                </a:solidFill>
                <a:latin typeface="DM Sans" pitchFamily="34" charset="0"/>
                <a:ea typeface="DM Sans" pitchFamily="34" charset="-122"/>
                <a:cs typeface="DM Sans" pitchFamily="34" charset="-120"/>
              </a:rPr>
              <a:t>Enhanced diagnostic capabilities for early detection.</a:t>
            </a:r>
            <a:endParaRPr lang="en-US" sz="1705" dirty="0"/>
          </a:p>
        </p:txBody>
      </p:sp>
      <p:sp>
        <p:nvSpPr>
          <p:cNvPr id="8" name="Text 5"/>
          <p:cNvSpPr/>
          <p:nvPr/>
        </p:nvSpPr>
        <p:spPr>
          <a:xfrm>
            <a:off x="5312926" y="4538901"/>
            <a:ext cx="4018359" cy="712470"/>
          </a:xfrm>
          <a:prstGeom prst="rect">
            <a:avLst/>
          </a:prstGeom>
          <a:noFill/>
        </p:spPr>
        <p:txBody>
          <a:bodyPr wrap="square" rtlCol="0" anchor="t"/>
          <a:lstStyle/>
          <a:p>
            <a:pPr marL="0" indent="0">
              <a:lnSpc>
                <a:spcPts val="2805"/>
              </a:lnSpc>
              <a:buNone/>
            </a:pPr>
            <a:r>
              <a:rPr lang="en-US" sz="2245" dirty="0">
                <a:solidFill>
                  <a:srgbClr val="FAEBEB"/>
                </a:solidFill>
                <a:latin typeface="Dela Gothic One" pitchFamily="34" charset="0"/>
                <a:ea typeface="Dela Gothic One" pitchFamily="34" charset="-122"/>
                <a:cs typeface="Dela Gothic One" pitchFamily="34" charset="-120"/>
              </a:rPr>
              <a:t>Reduced False Positives</a:t>
            </a:r>
            <a:endParaRPr lang="en-US" sz="2245" dirty="0"/>
          </a:p>
        </p:txBody>
      </p:sp>
      <p:sp>
        <p:nvSpPr>
          <p:cNvPr id="9" name="Text 6"/>
          <p:cNvSpPr/>
          <p:nvPr/>
        </p:nvSpPr>
        <p:spPr>
          <a:xfrm>
            <a:off x="5312926" y="5467945"/>
            <a:ext cx="4018359" cy="693420"/>
          </a:xfrm>
          <a:prstGeom prst="rect">
            <a:avLst/>
          </a:prstGeom>
          <a:noFill/>
        </p:spPr>
        <p:txBody>
          <a:bodyPr wrap="square" rtlCol="0" anchor="t"/>
          <a:lstStyle/>
          <a:p>
            <a:pPr marL="0" indent="0">
              <a:lnSpc>
                <a:spcPts val="2730"/>
              </a:lnSpc>
              <a:buNone/>
            </a:pPr>
            <a:r>
              <a:rPr lang="en-US" sz="1705" dirty="0">
                <a:solidFill>
                  <a:srgbClr val="FFE5E5"/>
                </a:solidFill>
                <a:latin typeface="DM Sans" pitchFamily="34" charset="0"/>
                <a:ea typeface="DM Sans" pitchFamily="34" charset="-122"/>
                <a:cs typeface="DM Sans" pitchFamily="34" charset="-120"/>
              </a:rPr>
              <a:t>Minimizing unnecessary procedures and patient anxiety.</a:t>
            </a:r>
            <a:endParaRPr lang="en-US" sz="1705" dirty="0"/>
          </a:p>
        </p:txBody>
      </p:sp>
      <p:sp>
        <p:nvSpPr>
          <p:cNvPr id="10" name="Text 7"/>
          <p:cNvSpPr/>
          <p:nvPr/>
        </p:nvSpPr>
        <p:spPr>
          <a:xfrm>
            <a:off x="9867543" y="4538901"/>
            <a:ext cx="3919895" cy="356235"/>
          </a:xfrm>
          <a:prstGeom prst="rect">
            <a:avLst/>
          </a:prstGeom>
          <a:noFill/>
        </p:spPr>
        <p:txBody>
          <a:bodyPr wrap="none" rtlCol="0" anchor="t"/>
          <a:lstStyle/>
          <a:p>
            <a:pPr marL="0" indent="0">
              <a:lnSpc>
                <a:spcPts val="2805"/>
              </a:lnSpc>
              <a:buNone/>
            </a:pPr>
            <a:r>
              <a:rPr lang="en-US" sz="2245" dirty="0">
                <a:solidFill>
                  <a:srgbClr val="FAEBEB"/>
                </a:solidFill>
                <a:latin typeface="Dela Gothic One" pitchFamily="34" charset="0"/>
                <a:ea typeface="Dela Gothic One" pitchFamily="34" charset="-122"/>
                <a:cs typeface="Dela Gothic One" pitchFamily="34" charset="-120"/>
              </a:rPr>
              <a:t>Streamlined Workflows</a:t>
            </a:r>
            <a:endParaRPr lang="en-US" sz="2245" dirty="0"/>
          </a:p>
        </p:txBody>
      </p:sp>
      <p:sp>
        <p:nvSpPr>
          <p:cNvPr id="11" name="Text 8"/>
          <p:cNvSpPr/>
          <p:nvPr/>
        </p:nvSpPr>
        <p:spPr>
          <a:xfrm>
            <a:off x="9867543" y="5111710"/>
            <a:ext cx="4018359" cy="693420"/>
          </a:xfrm>
          <a:prstGeom prst="rect">
            <a:avLst/>
          </a:prstGeom>
          <a:noFill/>
        </p:spPr>
        <p:txBody>
          <a:bodyPr wrap="square" rtlCol="0" anchor="t"/>
          <a:lstStyle/>
          <a:p>
            <a:pPr marL="0" indent="0">
              <a:lnSpc>
                <a:spcPts val="2730"/>
              </a:lnSpc>
              <a:buNone/>
            </a:pPr>
            <a:r>
              <a:rPr lang="en-US" sz="1705" dirty="0">
                <a:solidFill>
                  <a:srgbClr val="FFE5E5"/>
                </a:solidFill>
                <a:latin typeface="DM Sans" pitchFamily="34" charset="0"/>
                <a:ea typeface="DM Sans" pitchFamily="34" charset="-122"/>
                <a:cs typeface="DM Sans" pitchFamily="34" charset="-120"/>
              </a:rPr>
              <a:t>Faster and more efficient diagnosis for faster treatment.</a:t>
            </a:r>
            <a:endParaRPr lang="en-US" sz="170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sp>
        <p:nvSpPr>
          <p:cNvPr id="4" name="Text 1"/>
          <p:cNvSpPr/>
          <p:nvPr/>
        </p:nvSpPr>
        <p:spPr>
          <a:xfrm>
            <a:off x="772279" y="187285"/>
            <a:ext cx="13113782" cy="1425416"/>
          </a:xfrm>
          <a:prstGeom prst="rect">
            <a:avLst/>
          </a:prstGeom>
          <a:noFill/>
        </p:spPr>
        <p:txBody>
          <a:bodyPr wrap="square" rtlCol="0" anchor="t"/>
          <a:lstStyle/>
          <a:p>
            <a:pPr marL="0" indent="0">
              <a:lnSpc>
                <a:spcPts val="5610"/>
              </a:lnSpc>
              <a:buNone/>
            </a:pPr>
            <a:r>
              <a:rPr lang="en-US" sz="4490" dirty="0">
                <a:solidFill>
                  <a:srgbClr val="FAEBEB"/>
                </a:solidFill>
                <a:latin typeface="Dela Gothic One" pitchFamily="34" charset="0"/>
                <a:ea typeface="Dela Gothic One" pitchFamily="34" charset="-122"/>
                <a:cs typeface="Dela Gothic One" pitchFamily="34" charset="-120"/>
              </a:rPr>
              <a:t>DataSet-  Input as Text Data</a:t>
            </a:r>
            <a:endParaRPr lang="en-US" sz="4490" dirty="0"/>
          </a:p>
        </p:txBody>
      </p:sp>
      <p:pic>
        <p:nvPicPr>
          <p:cNvPr id="13" name="Picture 12"/>
          <p:cNvPicPr>
            <a:picLocks noChangeAspect="1"/>
          </p:cNvPicPr>
          <p:nvPr/>
        </p:nvPicPr>
        <p:blipFill>
          <a:blip r:embed="rId4"/>
          <a:stretch>
            <a:fillRect/>
          </a:stretch>
        </p:blipFill>
        <p:spPr>
          <a:xfrm>
            <a:off x="1014095" y="1351915"/>
            <a:ext cx="12818110" cy="61887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sp>
        <p:nvSpPr>
          <p:cNvPr id="4" name="Text 1"/>
          <p:cNvSpPr/>
          <p:nvPr/>
        </p:nvSpPr>
        <p:spPr>
          <a:xfrm>
            <a:off x="772279" y="187285"/>
            <a:ext cx="13113782" cy="1425416"/>
          </a:xfrm>
          <a:prstGeom prst="rect">
            <a:avLst/>
          </a:prstGeom>
          <a:noFill/>
        </p:spPr>
        <p:txBody>
          <a:bodyPr wrap="square" rtlCol="0" anchor="t"/>
          <a:lstStyle/>
          <a:p>
            <a:pPr marL="0" indent="0">
              <a:lnSpc>
                <a:spcPts val="5610"/>
              </a:lnSpc>
              <a:buNone/>
            </a:pPr>
            <a:r>
              <a:rPr lang="en-US" sz="4490" dirty="0">
                <a:solidFill>
                  <a:srgbClr val="FAEBEB"/>
                </a:solidFill>
                <a:latin typeface="Dela Gothic One" pitchFamily="34" charset="0"/>
                <a:ea typeface="Dela Gothic One" pitchFamily="34" charset="-122"/>
                <a:cs typeface="Dela Gothic One" pitchFamily="34" charset="-120"/>
              </a:rPr>
              <a:t>DataSet-  Input as Images</a:t>
            </a:r>
            <a:endParaRPr lang="en-US" sz="4490" dirty="0"/>
          </a:p>
        </p:txBody>
      </p:sp>
      <p:pic>
        <p:nvPicPr>
          <p:cNvPr id="12" name="Picture 11"/>
          <p:cNvPicPr>
            <a:picLocks noChangeAspect="1"/>
          </p:cNvPicPr>
          <p:nvPr/>
        </p:nvPicPr>
        <p:blipFill>
          <a:blip r:embed="rId4"/>
          <a:stretch>
            <a:fillRect/>
          </a:stretch>
        </p:blipFill>
        <p:spPr>
          <a:xfrm>
            <a:off x="1979930" y="1104265"/>
            <a:ext cx="10670540" cy="66725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652</Words>
  <Application>Microsoft Office PowerPoint</Application>
  <PresentationFormat>Custom</PresentationFormat>
  <Paragraphs>112</Paragraphs>
  <Slides>18</Slides>
  <Notes>18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18</vt:i4>
      </vt:variant>
    </vt:vector>
  </HeadingPairs>
  <TitlesOfParts>
    <vt:vector size="23" baseType="lpstr">
      <vt:lpstr>Arial</vt:lpstr>
      <vt:lpstr>Dela Gothic One</vt:lpstr>
      <vt:lpstr>DM Sans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Suma Gudladona</cp:lastModifiedBy>
  <cp:revision>7</cp:revision>
  <dcterms:created xsi:type="dcterms:W3CDTF">2024-08-22T05:44:00Z</dcterms:created>
  <dcterms:modified xsi:type="dcterms:W3CDTF">2025-04-09T03:26:54Z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68C12F9EFED5438F967AB5CF92F8AD5C_13</vt:lpwstr>
  </property>
  <property fmtid="{D5CDD505-2E9C-101B-9397-08002B2CF9AE}" pid="3" name="KSOProductBuildVer">
    <vt:lpwstr>1033-12.2.0.17562</vt:lpwstr>
  </property>
</Properties>
</file>